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22"/>
  </p:notesMasterIdLst>
  <p:handoutMasterIdLst>
    <p:handoutMasterId r:id="rId23"/>
  </p:handoutMasterIdLst>
  <p:sldIdLst>
    <p:sldId id="256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32" autoAdjust="0"/>
    <p:restoredTop sz="94660"/>
  </p:normalViewPr>
  <p:slideViewPr>
    <p:cSldViewPr>
      <p:cViewPr varScale="1">
        <p:scale>
          <a:sx n="107" d="100"/>
          <a:sy n="107" d="100"/>
        </p:scale>
        <p:origin x="-173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319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27" Type="http://schemas.openxmlformats.org/officeDocument/2006/relationships/tableStyles" Target="tableStyles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1.wmf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24" b="33180"/>
          <a:stretch/>
        </p:blipFill>
        <p:spPr>
          <a:xfrm>
            <a:off x="4005064" y="169140"/>
            <a:ext cx="2269541" cy="6473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072" y="8604448"/>
            <a:ext cx="2269541" cy="34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5042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15A3B2-ECB7-444B-A4F3-630CC6934C7A}" type="datetimeFigureOut">
              <a:rPr lang="en-GB" smtClean="0"/>
              <a:t>02/10/2014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445722-6A61-409D-B3F7-33B2401E10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62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445722-6A61-409D-B3F7-33B2401E103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3250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C811A56-40FE-40F3-BF45-D1E29DA51AA3}" type="slidenum">
              <a:rPr lang="en-US" sz="1200" smtClean="0"/>
              <a:pPr eaLnBrk="1" hangingPunct="1"/>
              <a:t>2</a:t>
            </a:fld>
            <a:endParaRPr lang="en-US" sz="1200" smtClean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9A0B45C-2CCB-4D40-A442-5AD7855E3F74}" type="slidenum">
              <a:rPr lang="en-US" sz="1200" smtClean="0"/>
              <a:pPr eaLnBrk="1" hangingPunct="1"/>
              <a:t>3</a:t>
            </a:fld>
            <a:endParaRPr lang="en-US" sz="1200" smtClean="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6C9D943-E2B9-4BB9-A8FA-330CD8E604C5}" type="slidenum">
              <a:rPr lang="en-US" sz="1200" smtClean="0"/>
              <a:pPr eaLnBrk="1" hangingPunct="1"/>
              <a:t>8</a:t>
            </a:fld>
            <a:endParaRPr lang="en-US" sz="1200" smtClean="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w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w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w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w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w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w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16016" y="1484784"/>
            <a:ext cx="3995904" cy="2115667"/>
          </a:xfrm>
        </p:spPr>
        <p:txBody>
          <a:bodyPr anchor="b">
            <a:normAutofit/>
          </a:bodyPr>
          <a:lstStyle>
            <a:lvl1pPr algn="r">
              <a:defRPr sz="3600" b="1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16016" y="3886200"/>
            <a:ext cx="3995904" cy="1752600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867144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467544" cy="68671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24" b="33180"/>
          <a:stretch/>
        </p:blipFill>
        <p:spPr>
          <a:xfrm>
            <a:off x="6372199" y="169140"/>
            <a:ext cx="2269541" cy="6473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198" y="6333591"/>
            <a:ext cx="2269541" cy="34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084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5134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165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178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468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5008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1675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762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0CDA07-4552-4BD9-9FF0-FC2B183B96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812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- Lig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16016" y="1484784"/>
            <a:ext cx="3995904" cy="2115667"/>
          </a:xfrm>
        </p:spPr>
        <p:txBody>
          <a:bodyPr anchor="b">
            <a:normAutofit/>
          </a:bodyPr>
          <a:lstStyle>
            <a:lvl1pPr algn="r">
              <a:defRPr sz="3600" b="1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16016" y="3886200"/>
            <a:ext cx="3995904" cy="1752600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8" y="-784"/>
            <a:ext cx="4572523" cy="6867928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467544" cy="68671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24" b="33180"/>
          <a:stretch/>
        </p:blipFill>
        <p:spPr>
          <a:xfrm>
            <a:off x="6372199" y="169140"/>
            <a:ext cx="2269541" cy="6473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198" y="6333591"/>
            <a:ext cx="2269541" cy="34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82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- Fire Appli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16016" y="1484784"/>
            <a:ext cx="3995904" cy="2115667"/>
          </a:xfrm>
        </p:spPr>
        <p:txBody>
          <a:bodyPr anchor="b">
            <a:normAutofit/>
          </a:bodyPr>
          <a:lstStyle>
            <a:lvl1pPr algn="r">
              <a:defRPr sz="3600" b="1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16016" y="3886200"/>
            <a:ext cx="3995904" cy="1752600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867144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467544" cy="68671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24" b="33180"/>
          <a:stretch/>
        </p:blipFill>
        <p:spPr>
          <a:xfrm>
            <a:off x="6372199" y="169140"/>
            <a:ext cx="2269541" cy="6473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198" y="6333591"/>
            <a:ext cx="2269541" cy="34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96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- Firefigh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16016" y="1484784"/>
            <a:ext cx="3995904" cy="2115667"/>
          </a:xfrm>
        </p:spPr>
        <p:txBody>
          <a:bodyPr anchor="b">
            <a:normAutofit/>
          </a:bodyPr>
          <a:lstStyle>
            <a:lvl1pPr algn="r">
              <a:defRPr sz="3600" b="1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16016" y="3886200"/>
            <a:ext cx="3995904" cy="1752600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" y="0"/>
            <a:ext cx="4559856" cy="6867144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467544" cy="68671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24" b="33180"/>
          <a:stretch/>
        </p:blipFill>
        <p:spPr>
          <a:xfrm>
            <a:off x="6372199" y="169140"/>
            <a:ext cx="2269541" cy="6473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198" y="6333591"/>
            <a:ext cx="2269541" cy="34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9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- Masc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16016" y="1484784"/>
            <a:ext cx="3995904" cy="2115667"/>
          </a:xfrm>
        </p:spPr>
        <p:txBody>
          <a:bodyPr anchor="b">
            <a:normAutofit/>
          </a:bodyPr>
          <a:lstStyle>
            <a:lvl1pPr algn="r">
              <a:defRPr sz="3600" b="1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16016" y="3886200"/>
            <a:ext cx="3995904" cy="1752600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" y="0"/>
            <a:ext cx="4572001" cy="6867144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467544" cy="68671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24" b="33180"/>
          <a:stretch/>
        </p:blipFill>
        <p:spPr>
          <a:xfrm>
            <a:off x="6372199" y="169140"/>
            <a:ext cx="2269541" cy="6473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198" y="6333591"/>
            <a:ext cx="2269541" cy="34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12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- Pan F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16016" y="1484784"/>
            <a:ext cx="3995904" cy="2115667"/>
          </a:xfrm>
        </p:spPr>
        <p:txBody>
          <a:bodyPr anchor="b">
            <a:normAutofit/>
          </a:bodyPr>
          <a:lstStyle>
            <a:lvl1pPr algn="r">
              <a:defRPr sz="3600" b="1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16016" y="3886200"/>
            <a:ext cx="3995904" cy="1752600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8" y="0"/>
            <a:ext cx="4553799" cy="6858023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467544" cy="68671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24" b="33180"/>
          <a:stretch/>
        </p:blipFill>
        <p:spPr>
          <a:xfrm>
            <a:off x="6372199" y="169140"/>
            <a:ext cx="2269541" cy="6473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198" y="6333591"/>
            <a:ext cx="2269541" cy="34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60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4012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5" y="3921075"/>
            <a:ext cx="8280920" cy="2028205"/>
          </a:xfrm>
        </p:spPr>
        <p:txBody>
          <a:bodyPr anchor="t">
            <a:normAutofit/>
          </a:bodyPr>
          <a:lstStyle>
            <a:lvl1pPr algn="l">
              <a:defRPr sz="3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5" y="2420888"/>
            <a:ext cx="828092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366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053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w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349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24" b="33180"/>
          <a:stretch/>
        </p:blipFill>
        <p:spPr>
          <a:xfrm>
            <a:off x="6372199" y="6093296"/>
            <a:ext cx="2269541" cy="64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135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4" r:id="rId3"/>
    <p:sldLayoutId id="2147483660" r:id="rId4"/>
    <p:sldLayoutId id="2147483661" r:id="rId5"/>
    <p:sldLayoutId id="2147483662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65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Century Gothic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Bonfire and Firework Safety</a:t>
            </a:r>
            <a:endParaRPr lang="en-GB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Year 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739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052736"/>
            <a:ext cx="7772400" cy="792163"/>
          </a:xfrm>
        </p:spPr>
        <p:txBody>
          <a:bodyPr/>
          <a:lstStyle/>
          <a:p>
            <a:pPr algn="l" eaLnBrk="1" hangingPunct="1"/>
            <a:r>
              <a:rPr lang="en-GB" sz="3200" b="1" i="1" dirty="0" smtClean="0">
                <a:solidFill>
                  <a:srgbClr val="0A396D"/>
                </a:solidFill>
                <a:latin typeface="Arial" charset="0"/>
              </a:rPr>
              <a:t>Fireworks and the law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844824"/>
            <a:ext cx="8229600" cy="434908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sz="2400" b="1" i="1" dirty="0" smtClean="0">
                <a:solidFill>
                  <a:schemeClr val="tx1"/>
                </a:solidFill>
                <a:latin typeface="Arial" charset="0"/>
              </a:rPr>
              <a:t>It is an offence </a:t>
            </a:r>
          </a:p>
          <a:p>
            <a:pPr lvl="1" eaLnBrk="1" hangingPunct="1">
              <a:lnSpc>
                <a:spcPct val="90000"/>
              </a:lnSpc>
              <a:buFontTx/>
              <a:buChar char="•"/>
            </a:pPr>
            <a:r>
              <a:rPr lang="en-GB" sz="2400" b="1" i="1" dirty="0" smtClean="0">
                <a:solidFill>
                  <a:schemeClr val="tx1"/>
                </a:solidFill>
                <a:latin typeface="Arial" charset="0"/>
              </a:rPr>
              <a:t>for anyone under 18 to purchase fireworks</a:t>
            </a:r>
          </a:p>
          <a:p>
            <a:pPr lvl="1" eaLnBrk="1" hangingPunct="1">
              <a:lnSpc>
                <a:spcPct val="90000"/>
              </a:lnSpc>
              <a:buFontTx/>
              <a:buChar char="•"/>
            </a:pPr>
            <a:r>
              <a:rPr lang="en-GB" sz="2400" b="1" i="1" dirty="0" smtClean="0">
                <a:solidFill>
                  <a:schemeClr val="tx1"/>
                </a:solidFill>
                <a:latin typeface="Arial" charset="0"/>
              </a:rPr>
              <a:t>for anyone under 18 to possess fireworks in a public place.</a:t>
            </a:r>
          </a:p>
          <a:p>
            <a:pPr lvl="1" eaLnBrk="1" hangingPunct="1">
              <a:lnSpc>
                <a:spcPct val="90000"/>
              </a:lnSpc>
              <a:buFontTx/>
              <a:buChar char="•"/>
            </a:pPr>
            <a:r>
              <a:rPr lang="en-GB" sz="2400" b="1" i="1" dirty="0" smtClean="0">
                <a:solidFill>
                  <a:schemeClr val="tx1"/>
                </a:solidFill>
                <a:latin typeface="Arial" charset="0"/>
              </a:rPr>
              <a:t>for anyone to let fireworks off during night hours (11pm to 7am)</a:t>
            </a:r>
          </a:p>
          <a:p>
            <a:pPr lvl="1" eaLnBrk="1" hangingPunct="1">
              <a:lnSpc>
                <a:spcPct val="90000"/>
              </a:lnSpc>
              <a:buFontTx/>
              <a:buChar char="•"/>
            </a:pPr>
            <a:r>
              <a:rPr lang="en-GB" sz="2400" b="1" i="1" dirty="0" smtClean="0">
                <a:solidFill>
                  <a:schemeClr val="tx1"/>
                </a:solidFill>
                <a:latin typeface="Arial" charset="0"/>
              </a:rPr>
              <a:t>or set off fireworks in any highway, street, thoroughfare or public place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GB" sz="2400" dirty="0" smtClean="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995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1371600" lvl="2" indent="-457200" algn="ctr">
              <a:lnSpc>
                <a:spcPct val="150000"/>
              </a:lnSpc>
              <a:buFont typeface="Wingdings" pitchFamily="2" charset="2"/>
              <a:buNone/>
            </a:pPr>
            <a:r>
              <a:rPr lang="en-GB" sz="2000">
                <a:solidFill>
                  <a:schemeClr val="bg1"/>
                </a:solidFill>
                <a:latin typeface="Arial" charset="0"/>
              </a:rPr>
              <a:t>                                       </a:t>
            </a:r>
          </a:p>
          <a:p>
            <a:pPr marL="1371600" lvl="2" indent="-457200" algn="ctr">
              <a:lnSpc>
                <a:spcPct val="150000"/>
              </a:lnSpc>
              <a:buFont typeface="Wingdings" pitchFamily="2" charset="2"/>
              <a:buNone/>
            </a:pPr>
            <a:endParaRPr lang="en-GB" sz="2000">
              <a:solidFill>
                <a:schemeClr val="bg1"/>
              </a:solidFill>
              <a:latin typeface="Arial" charset="0"/>
            </a:endParaRPr>
          </a:p>
          <a:p>
            <a:pPr marL="1371600" lvl="2" indent="-457200" algn="ctr">
              <a:lnSpc>
                <a:spcPct val="150000"/>
              </a:lnSpc>
            </a:pPr>
            <a:r>
              <a:rPr lang="en-GB" sz="2000">
                <a:solidFill>
                  <a:schemeClr val="bg1"/>
                </a:solidFill>
                <a:latin typeface="Arial" charset="0"/>
              </a:rPr>
              <a:t>                                        </a:t>
            </a:r>
          </a:p>
          <a:p>
            <a:pPr marL="1371600" lvl="2" indent="-457200" algn="ctr">
              <a:lnSpc>
                <a:spcPct val="150000"/>
              </a:lnSpc>
              <a:buFont typeface="Wingdings" pitchFamily="2" charset="2"/>
              <a:buNone/>
            </a:pPr>
            <a:r>
              <a:rPr lang="en-GB" sz="2000">
                <a:solidFill>
                  <a:schemeClr val="bg1"/>
                </a:solidFill>
                <a:latin typeface="Arial" charset="0"/>
              </a:rPr>
              <a:t>                                                       </a:t>
            </a:r>
            <a:endParaRPr lang="en-GB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12291" name="Picture 5" descr="bonfire-night-sarsfield-t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700" y="0"/>
            <a:ext cx="5702300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755650" y="2349500"/>
            <a:ext cx="28082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4000" b="1" i="1">
                <a:solidFill>
                  <a:schemeClr val="bg1"/>
                </a:solidFill>
                <a:latin typeface="Arial" charset="0"/>
              </a:rPr>
              <a:t>Bonfires</a:t>
            </a:r>
          </a:p>
        </p:txBody>
      </p:sp>
      <p:pic>
        <p:nvPicPr>
          <p:cNvPr id="12293" name="Picture 7" descr="Fireworks-09-jun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549275"/>
            <a:ext cx="714375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180975" y="-242888"/>
            <a:ext cx="8134350" cy="2663826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GB" sz="2800" b="1" i="1" smtClean="0">
              <a:solidFill>
                <a:schemeClr val="bg1"/>
              </a:solidFill>
              <a:latin typeface="Antique Oakland" pitchFamily="34" charset="0"/>
            </a:endParaRPr>
          </a:p>
          <a:p>
            <a:pPr eaLnBrk="1" hangingPunct="1">
              <a:buFontTx/>
              <a:buNone/>
            </a:pPr>
            <a:r>
              <a:rPr lang="en-GB" sz="2800" b="1" i="1" smtClean="0">
                <a:solidFill>
                  <a:schemeClr val="bg1"/>
                </a:solidFill>
                <a:latin typeface="Antique Oakland" pitchFamily="34" charset="0"/>
              </a:rPr>
              <a:t>    If the Fire Service receive a call to a bonfire and believe it to be unsuitable or unsafe they will extinguish the bonfire</a:t>
            </a:r>
          </a:p>
          <a:p>
            <a:pPr algn="ctr" eaLnBrk="1" hangingPunct="1">
              <a:buFontTx/>
              <a:buNone/>
            </a:pPr>
            <a:endParaRPr lang="en-GB" sz="2800" b="1" i="1" smtClean="0">
              <a:solidFill>
                <a:schemeClr val="bg1"/>
              </a:solidFill>
              <a:latin typeface="Antique Oakland" pitchFamily="34" charset="0"/>
            </a:endParaRPr>
          </a:p>
          <a:p>
            <a:pPr algn="ctr" eaLnBrk="1" hangingPunct="1">
              <a:buFontTx/>
              <a:buNone/>
            </a:pPr>
            <a:endParaRPr lang="en-GB" sz="2800" i="1" smtClean="0">
              <a:solidFill>
                <a:schemeClr val="bg1"/>
              </a:solidFill>
              <a:latin typeface="Antique Oakland" pitchFamily="34" charset="0"/>
            </a:endParaRPr>
          </a:p>
          <a:p>
            <a:pPr eaLnBrk="1" hangingPunct="1">
              <a:buFontTx/>
              <a:buNone/>
            </a:pPr>
            <a:endParaRPr lang="en-GB" sz="2800" i="1" smtClean="0">
              <a:solidFill>
                <a:schemeClr val="bg1"/>
              </a:solidFill>
              <a:latin typeface="Antique Oakland" pitchFamily="34" charset="0"/>
            </a:endParaRPr>
          </a:p>
          <a:p>
            <a:pPr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97995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4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94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6"/>
          <p:cNvSpPr>
            <a:spLocks noChangeArrowheads="1"/>
          </p:cNvSpPr>
          <p:nvPr/>
        </p:nvSpPr>
        <p:spPr bwMode="auto">
          <a:xfrm>
            <a:off x="0" y="0"/>
            <a:ext cx="9144000" cy="70294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GB"/>
          </a:p>
        </p:txBody>
      </p:sp>
      <p:pic>
        <p:nvPicPr>
          <p:cNvPr id="14340" name="Picture 4" descr="legs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3350" y="1063625"/>
            <a:ext cx="6408738" cy="46704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4859338" y="6021388"/>
            <a:ext cx="40322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sz="2800" b="1" i="1">
                <a:solidFill>
                  <a:schemeClr val="bg1"/>
                </a:solidFill>
                <a:latin typeface="Arial" charset="0"/>
              </a:rPr>
              <a:t>           </a:t>
            </a:r>
            <a:r>
              <a:rPr lang="en-GB" sz="3200" b="1" i="1">
                <a:solidFill>
                  <a:schemeClr val="bg1"/>
                </a:solidFill>
                <a:latin typeface="Arial" charset="0"/>
              </a:rPr>
              <a:t>Bonfire</a:t>
            </a:r>
            <a:r>
              <a:rPr lang="en-GB" sz="3200" b="1" i="1">
                <a:solidFill>
                  <a:schemeClr val="bg1"/>
                </a:solidFill>
              </a:rPr>
              <a:t> </a:t>
            </a:r>
            <a:r>
              <a:rPr lang="en-GB" sz="3200" b="1" i="1">
                <a:solidFill>
                  <a:schemeClr val="bg1"/>
                </a:solidFill>
                <a:latin typeface="Arial" charset="0"/>
              </a:rPr>
              <a:t>Injury</a:t>
            </a:r>
          </a:p>
        </p:txBody>
      </p:sp>
    </p:spTree>
    <p:extLst>
      <p:ext uri="{BB962C8B-B14F-4D97-AF65-F5344CB8AC3E}">
        <p14:creationId xmlns:p14="http://schemas.microsoft.com/office/powerpoint/2010/main" val="32797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052513"/>
            <a:ext cx="3313112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5"/>
          <p:cNvSpPr txBox="1">
            <a:spLocks noChangeArrowheads="1"/>
          </p:cNvSpPr>
          <p:nvPr/>
        </p:nvSpPr>
        <p:spPr bwMode="auto">
          <a:xfrm>
            <a:off x="4211638" y="1412875"/>
            <a:ext cx="4537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b="1" i="1">
                <a:solidFill>
                  <a:srgbClr val="0A396D"/>
                </a:solidFill>
                <a:latin typeface="Arial" charset="0"/>
              </a:rPr>
              <a:t>Appropriate/inappropriate?</a:t>
            </a:r>
          </a:p>
        </p:txBody>
      </p: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4284663" y="2420938"/>
            <a:ext cx="3455987" cy="3231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GB" b="1" dirty="0">
                <a:latin typeface="Arial" charset="0"/>
              </a:rPr>
              <a:t>Age?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endParaRPr lang="en-GB" b="1" dirty="0">
              <a:latin typeface="Arial" charset="0"/>
            </a:endParaRP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GB" b="1" dirty="0">
                <a:latin typeface="Arial" charset="0"/>
              </a:rPr>
              <a:t>Purpose?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endParaRPr lang="en-GB" b="1" dirty="0">
              <a:latin typeface="Arial" charset="0"/>
            </a:endParaRP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GB" b="1" dirty="0">
                <a:latin typeface="Arial" charset="0"/>
              </a:rPr>
              <a:t>The law?</a:t>
            </a:r>
          </a:p>
          <a:p>
            <a:pPr eaLnBrk="1" hangingPunct="1">
              <a:spcBef>
                <a:spcPct val="50000"/>
              </a:spcBef>
            </a:pPr>
            <a:endParaRPr lang="en-GB" b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96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7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7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7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7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7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7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onfire explosion fred.mpg">
            <a:hlinkClick r:id="" action="ppaction://media"/>
          </p:cNvPr>
          <p:cNvPicPr>
            <a:picLocks noGrp="1" noChangeAspect="1"/>
          </p:cNvPicPr>
          <p:nvPr>
            <p:ph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96552" y="1285"/>
            <a:ext cx="10081120" cy="6873117"/>
          </a:xfrm>
        </p:spPr>
      </p:pic>
    </p:spTree>
    <p:extLst>
      <p:ext uri="{BB962C8B-B14F-4D97-AF65-F5344CB8AC3E}">
        <p14:creationId xmlns:p14="http://schemas.microsoft.com/office/powerpoint/2010/main" val="1899395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196975"/>
            <a:ext cx="7772400" cy="936625"/>
          </a:xfrm>
        </p:spPr>
        <p:txBody>
          <a:bodyPr/>
          <a:lstStyle/>
          <a:p>
            <a:pPr eaLnBrk="1" hangingPunct="1"/>
            <a:r>
              <a:rPr lang="en-GB" sz="3600" b="1" i="1" smtClean="0">
                <a:solidFill>
                  <a:srgbClr val="0A396D"/>
                </a:solidFill>
                <a:latin typeface="Arial" charset="0"/>
              </a:rPr>
              <a:t>Fire Safety Advice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852738"/>
            <a:ext cx="7772400" cy="3243262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GB" sz="2800" b="1" i="1" dirty="0" smtClean="0">
                <a:solidFill>
                  <a:schemeClr val="tx1"/>
                </a:solidFill>
                <a:latin typeface="Arial" charset="0"/>
              </a:rPr>
              <a:t>For further fire safety advice about Fireworks, Bonfires and Home Fire Safety  go to our web site at </a:t>
            </a:r>
          </a:p>
          <a:p>
            <a:pPr algn="ctr" eaLnBrk="1" hangingPunct="1">
              <a:buFontTx/>
              <a:buNone/>
            </a:pPr>
            <a:r>
              <a:rPr lang="en-GB" b="1" i="1" dirty="0" smtClean="0">
                <a:solidFill>
                  <a:schemeClr val="tx1"/>
                </a:solidFill>
                <a:latin typeface="Arial" charset="0"/>
              </a:rPr>
              <a:t>www.westyorksfire.gov.uk</a:t>
            </a:r>
          </a:p>
          <a:p>
            <a:pPr eaLnBrk="1" hangingPunct="1"/>
            <a:endParaRPr lang="en-GB" b="1" i="1" dirty="0" smtClean="0">
              <a:solidFill>
                <a:schemeClr val="tx1"/>
              </a:solidFill>
              <a:latin typeface="Arial" charset="0"/>
            </a:endParaRPr>
          </a:p>
          <a:p>
            <a:pPr eaLnBrk="1" hangingPunct="1"/>
            <a:endParaRPr lang="en-GB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28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341438"/>
            <a:ext cx="7772400" cy="792162"/>
          </a:xfrm>
        </p:spPr>
        <p:txBody>
          <a:bodyPr/>
          <a:lstStyle/>
          <a:p>
            <a:pPr eaLnBrk="1" hangingPunct="1"/>
            <a:r>
              <a:rPr lang="en-GB" sz="3600" b="1" i="1" smtClean="0">
                <a:solidFill>
                  <a:srgbClr val="0A396D"/>
                </a:solidFill>
                <a:latin typeface="Arial" charset="0"/>
              </a:rPr>
              <a:t>Evaluation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205038"/>
            <a:ext cx="7772400" cy="3890962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GB" sz="2400" i="1" dirty="0" smtClean="0">
                <a:solidFill>
                  <a:schemeClr val="tx1"/>
                </a:solidFill>
                <a:latin typeface="Arial" charset="0"/>
              </a:rPr>
              <a:t>    </a:t>
            </a:r>
            <a:r>
              <a:rPr lang="en-GB" sz="2800" b="1" i="1" dirty="0" smtClean="0">
                <a:solidFill>
                  <a:schemeClr val="tx1"/>
                </a:solidFill>
                <a:latin typeface="Arial" charset="0"/>
              </a:rPr>
              <a:t>We really want to know what you think of our presentation, so please complete an evaluation form, or alternatively ask your teacher for the email link to complete our online evaluation</a:t>
            </a:r>
          </a:p>
          <a:p>
            <a:pPr algn="ctr" eaLnBrk="1" hangingPunct="1">
              <a:buFontTx/>
              <a:buNone/>
            </a:pPr>
            <a:r>
              <a:rPr lang="en-GB" sz="2400" dirty="0" smtClean="0">
                <a:solidFill>
                  <a:schemeClr val="tx1"/>
                </a:solidFill>
                <a:latin typeface="Arial" charset="0"/>
              </a:rPr>
              <a:t> </a:t>
            </a:r>
            <a:endParaRPr lang="en-GB" sz="16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88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971550" y="1412875"/>
            <a:ext cx="7029450" cy="165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sz="3600" b="1" dirty="0">
                <a:latin typeface="Arial" charset="0"/>
              </a:rPr>
              <a:t>AIMS</a:t>
            </a:r>
          </a:p>
          <a:p>
            <a:r>
              <a:rPr lang="en-GB" sz="3200" i="1" dirty="0">
                <a:latin typeface="Arial" charset="0"/>
              </a:rPr>
              <a:t>Firework and Bonfire awareness</a:t>
            </a:r>
            <a:endParaRPr lang="en-US" sz="3200" b="1" dirty="0">
              <a:latin typeface="Arial" charset="0"/>
            </a:endParaRPr>
          </a:p>
          <a:p>
            <a:endParaRPr lang="en-US" sz="3200" b="1" dirty="0">
              <a:latin typeface="Arial" charset="0"/>
            </a:endParaRPr>
          </a:p>
          <a:p>
            <a:endParaRPr lang="en-US" sz="2000" b="1" dirty="0">
              <a:latin typeface="Arial" charset="0"/>
            </a:endParaRP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1043608" y="3422650"/>
            <a:ext cx="7488832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sz="3200" i="1" dirty="0">
                <a:latin typeface="Arial" charset="0"/>
              </a:rPr>
              <a:t>To be able to recognise the difference between appropriate and inappropriate behaviour </a:t>
            </a:r>
            <a:r>
              <a:rPr lang="en-GB" sz="3200" i="1" dirty="0" smtClean="0">
                <a:latin typeface="Arial" charset="0"/>
              </a:rPr>
              <a:t>with fireworks </a:t>
            </a:r>
            <a:r>
              <a:rPr lang="en-GB" sz="3200" i="1" dirty="0">
                <a:latin typeface="Arial" charset="0"/>
              </a:rPr>
              <a:t>and bonfires</a:t>
            </a:r>
            <a:r>
              <a:rPr lang="en-GB" i="1" dirty="0"/>
              <a:t>	</a:t>
            </a:r>
            <a:endParaRPr lang="en-US" i="1" dirty="0"/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900113" y="2781300"/>
            <a:ext cx="45593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>
                <a:solidFill>
                  <a:srgbClr val="0A396D"/>
                </a:solidFill>
                <a:latin typeface="Arial" charset="0"/>
              </a:rPr>
              <a:t>OBJECTIVES</a:t>
            </a:r>
          </a:p>
        </p:txBody>
      </p:sp>
    </p:spTree>
    <p:extLst>
      <p:ext uri="{BB962C8B-B14F-4D97-AF65-F5344CB8AC3E}">
        <p14:creationId xmlns:p14="http://schemas.microsoft.com/office/powerpoint/2010/main" val="69785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0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0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10"/>
          <p:cNvSpPr txBox="1">
            <a:spLocks noChangeArrowheads="1"/>
          </p:cNvSpPr>
          <p:nvPr/>
        </p:nvSpPr>
        <p:spPr bwMode="auto">
          <a:xfrm>
            <a:off x="1143000" y="3068638"/>
            <a:ext cx="5334000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50000"/>
              </a:spcBef>
              <a:buFont typeface="Times" pitchFamily="1" charset="0"/>
              <a:buChar char="•"/>
            </a:pPr>
            <a:endParaRPr lang="en-US" sz="1400">
              <a:solidFill>
                <a:schemeClr val="bg2"/>
              </a:solidFill>
              <a:latin typeface="Arial" charset="0"/>
            </a:endParaRPr>
          </a:p>
          <a:p>
            <a:pPr eaLnBrk="1" hangingPunct="1">
              <a:lnSpc>
                <a:spcPct val="130000"/>
              </a:lnSpc>
              <a:spcBef>
                <a:spcPct val="50000"/>
              </a:spcBef>
              <a:buFont typeface="Times" pitchFamily="1" charset="0"/>
              <a:buChar char="•"/>
            </a:pPr>
            <a:endParaRPr lang="en-US" sz="1400">
              <a:solidFill>
                <a:schemeClr val="bg2"/>
              </a:solidFill>
              <a:latin typeface="Arial" charset="0"/>
            </a:endParaRPr>
          </a:p>
          <a:p>
            <a:pPr eaLnBrk="1" hangingPunct="1">
              <a:lnSpc>
                <a:spcPct val="120000"/>
              </a:lnSpc>
              <a:spcBef>
                <a:spcPct val="50000"/>
              </a:spcBef>
            </a:pPr>
            <a:endParaRPr lang="en-US" sz="140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4099" name="Text Box 11"/>
          <p:cNvSpPr txBox="1">
            <a:spLocks noChangeArrowheads="1"/>
          </p:cNvSpPr>
          <p:nvPr/>
        </p:nvSpPr>
        <p:spPr bwMode="auto">
          <a:xfrm>
            <a:off x="1143000" y="2565400"/>
            <a:ext cx="4343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GB" sz="1600">
              <a:solidFill>
                <a:srgbClr val="0A396D"/>
              </a:solidFill>
              <a:latin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COI-PSFF015-030_MPEG1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552" y="80512"/>
            <a:ext cx="8064896" cy="659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59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ChangeArrowheads="1"/>
          </p:cNvSpPr>
          <p:nvPr/>
        </p:nvSpPr>
        <p:spPr bwMode="auto">
          <a:xfrm>
            <a:off x="2987675" y="5445125"/>
            <a:ext cx="3313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GB" b="1" i="1">
                <a:solidFill>
                  <a:schemeClr val="bg1"/>
                </a:solidFill>
                <a:latin typeface="Arial" charset="0"/>
              </a:rPr>
              <a:t>Firework Injuries</a:t>
            </a:r>
          </a:p>
        </p:txBody>
      </p:sp>
      <p:sp>
        <p:nvSpPr>
          <p:cNvPr id="5123" name="Rectangle 9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pic>
        <p:nvPicPr>
          <p:cNvPr id="5124" name="Picture 10" descr="Firework injury_WMV V9_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214438"/>
            <a:ext cx="5905500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8520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pic>
        <p:nvPicPr>
          <p:cNvPr id="3" name="Firework injury_WMV V9.wmv">
            <a:hlinkClick r:id="" action="ppaction://media"/>
          </p:cNvPr>
          <p:cNvPicPr>
            <a:picLocks noGrp="1" noChangeAspect="1"/>
          </p:cNvPicPr>
          <p:nvPr>
            <p:ph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609600"/>
            <a:ext cx="7315200" cy="5486400"/>
          </a:xfrm>
        </p:spPr>
      </p:pic>
    </p:spTree>
    <p:extLst>
      <p:ext uri="{BB962C8B-B14F-4D97-AF65-F5344CB8AC3E}">
        <p14:creationId xmlns:p14="http://schemas.microsoft.com/office/powerpoint/2010/main" val="1643390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268413"/>
            <a:ext cx="7772400" cy="1368425"/>
          </a:xfrm>
        </p:spPr>
        <p:txBody>
          <a:bodyPr/>
          <a:lstStyle/>
          <a:p>
            <a:pPr algn="l" eaLnBrk="1" hangingPunct="1"/>
            <a:r>
              <a:rPr lang="en-GB" sz="3600" b="1" i="1" smtClean="0">
                <a:solidFill>
                  <a:srgbClr val="0A396D"/>
                </a:solidFill>
                <a:latin typeface="Arial" charset="0"/>
              </a:rPr>
              <a:t>Social influences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636838"/>
            <a:ext cx="7772400" cy="3459162"/>
          </a:xfrm>
        </p:spPr>
        <p:txBody>
          <a:bodyPr/>
          <a:lstStyle/>
          <a:p>
            <a:pPr eaLnBrk="1" hangingPunct="1"/>
            <a:r>
              <a:rPr lang="en-GB" b="1" i="1" dirty="0" smtClean="0">
                <a:solidFill>
                  <a:schemeClr val="tx1"/>
                </a:solidFill>
                <a:latin typeface="Antique Oakland" pitchFamily="34" charset="0"/>
              </a:rPr>
              <a:t>Peer pressure/friendship groups</a:t>
            </a:r>
          </a:p>
          <a:p>
            <a:pPr eaLnBrk="1" hangingPunct="1"/>
            <a:r>
              <a:rPr lang="en-GB" b="1" i="1" dirty="0" smtClean="0">
                <a:solidFill>
                  <a:schemeClr val="tx1"/>
                </a:solidFill>
                <a:latin typeface="Antique Oakland" pitchFamily="34" charset="0"/>
              </a:rPr>
              <a:t>Bullying</a:t>
            </a:r>
          </a:p>
          <a:p>
            <a:pPr eaLnBrk="1" hangingPunct="1"/>
            <a:r>
              <a:rPr lang="en-GB" b="1" i="1" dirty="0" smtClean="0">
                <a:solidFill>
                  <a:schemeClr val="tx1"/>
                </a:solidFill>
                <a:latin typeface="Antique Oakland" pitchFamily="34" charset="0"/>
              </a:rPr>
              <a:t>Showing Off</a:t>
            </a:r>
          </a:p>
          <a:p>
            <a:pPr eaLnBrk="1" hangingPunct="1"/>
            <a:r>
              <a:rPr lang="en-GB" b="1" i="1" dirty="0" smtClean="0">
                <a:solidFill>
                  <a:schemeClr val="tx1"/>
                </a:solidFill>
                <a:latin typeface="Antique Oakland" pitchFamily="34" charset="0"/>
              </a:rPr>
              <a:t>Drink / Drugs</a:t>
            </a:r>
          </a:p>
          <a:p>
            <a:pPr eaLnBrk="1" hangingPunct="1"/>
            <a:endParaRPr lang="en-GB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807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pic>
        <p:nvPicPr>
          <p:cNvPr id="3" name="Fire Master.mpg">
            <a:hlinkClick r:id="" action="ppaction://media"/>
          </p:cNvPr>
          <p:cNvPicPr>
            <a:picLocks noGrp="1" noChangeAspect="1"/>
          </p:cNvPicPr>
          <p:nvPr>
            <p:ph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1166813"/>
            <a:ext cx="7772400" cy="4371975"/>
          </a:xfrm>
        </p:spPr>
      </p:pic>
    </p:spTree>
    <p:extLst>
      <p:ext uri="{BB962C8B-B14F-4D97-AF65-F5344CB8AC3E}">
        <p14:creationId xmlns:p14="http://schemas.microsoft.com/office/powerpoint/2010/main" val="504503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1143000" y="1412875"/>
            <a:ext cx="6858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GB" sz="3600" b="1" i="1">
                <a:solidFill>
                  <a:srgbClr val="0A396D"/>
                </a:solidFill>
                <a:latin typeface="Arial" charset="0"/>
              </a:rPr>
              <a:t>Media influences</a:t>
            </a:r>
            <a:endParaRPr lang="en-US" sz="3600" b="1" i="1">
              <a:solidFill>
                <a:srgbClr val="0A396D"/>
              </a:solidFill>
              <a:latin typeface="Arial" charset="0"/>
            </a:endParaRPr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1143000" y="2708275"/>
            <a:ext cx="5334000" cy="982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dirty="0">
                <a:latin typeface="Arial" charset="0"/>
              </a:rPr>
              <a:t> </a:t>
            </a:r>
            <a:r>
              <a:rPr lang="en-GB" sz="3200" b="1" i="1" dirty="0">
                <a:latin typeface="Arial" charset="0"/>
              </a:rPr>
              <a:t>Internet</a:t>
            </a:r>
          </a:p>
          <a:p>
            <a:pPr eaLnBrk="1" hangingPunct="1">
              <a:buFontTx/>
              <a:buChar char="•"/>
            </a:pPr>
            <a:r>
              <a:rPr lang="en-GB" sz="3200" b="1" i="1" dirty="0">
                <a:latin typeface="Arial" charset="0"/>
              </a:rPr>
              <a:t> Mobile phones</a:t>
            </a:r>
          </a:p>
          <a:p>
            <a:pPr eaLnBrk="1" hangingPunct="1">
              <a:buFontTx/>
              <a:buChar char="•"/>
            </a:pPr>
            <a:r>
              <a:rPr lang="en-GB" sz="3200" b="1" i="1" dirty="0">
                <a:latin typeface="Arial" charset="0"/>
              </a:rPr>
              <a:t> Films</a:t>
            </a:r>
          </a:p>
          <a:p>
            <a:pPr eaLnBrk="1" hangingPunct="1">
              <a:buFontTx/>
              <a:buChar char="•"/>
            </a:pPr>
            <a:r>
              <a:rPr lang="en-GB" sz="3200" b="1" i="1" dirty="0">
                <a:latin typeface="Arial" charset="0"/>
              </a:rPr>
              <a:t> Copy cat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sz="3200" dirty="0">
              <a:latin typeface="Arial" charset="0"/>
            </a:endParaRPr>
          </a:p>
          <a:p>
            <a:pPr eaLnBrk="1" hangingPunct="1">
              <a:lnSpc>
                <a:spcPct val="130000"/>
              </a:lnSpc>
              <a:spcBef>
                <a:spcPct val="50000"/>
              </a:spcBef>
              <a:buFont typeface="Times" pitchFamily="1" charset="0"/>
              <a:buChar char="•"/>
            </a:pPr>
            <a:endParaRPr lang="en-US" sz="1400" dirty="0">
              <a:latin typeface="Arial" charset="0"/>
            </a:endParaRPr>
          </a:p>
          <a:p>
            <a:pPr eaLnBrk="1" hangingPunct="1">
              <a:lnSpc>
                <a:spcPct val="120000"/>
              </a:lnSpc>
              <a:spcBef>
                <a:spcPct val="50000"/>
              </a:spcBef>
            </a:pPr>
            <a:endParaRPr lang="en-US" sz="1200" dirty="0">
              <a:latin typeface="Arial" charset="0"/>
            </a:endParaRPr>
          </a:p>
        </p:txBody>
      </p:sp>
      <p:pic>
        <p:nvPicPr>
          <p:cNvPr id="9220" name="Picture 9" descr="wyfrsPORTRAITLogo 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599113"/>
            <a:ext cx="771525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2733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1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800" y="620713"/>
            <a:ext cx="3473450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" y="620713"/>
            <a:ext cx="3455988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025" y="3716338"/>
            <a:ext cx="3451225" cy="258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" y="3789363"/>
            <a:ext cx="3468688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6928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YFRS Presentation">
  <a:themeElements>
    <a:clrScheme name="WYFRS">
      <a:dk1>
        <a:srgbClr val="293E6B"/>
      </a:dk1>
      <a:lt1>
        <a:sysClr val="window" lastClr="FFFFFF"/>
      </a:lt1>
      <a:dk2>
        <a:srgbClr val="000000"/>
      </a:dk2>
      <a:lt2>
        <a:srgbClr val="F8F8F8"/>
      </a:lt2>
      <a:accent1>
        <a:srgbClr val="293E6B"/>
      </a:accent1>
      <a:accent2>
        <a:srgbClr val="FEE000"/>
      </a:accent2>
      <a:accent3>
        <a:srgbClr val="969696"/>
      </a:accent3>
      <a:accent4>
        <a:srgbClr val="FEE000"/>
      </a:accent4>
      <a:accent5>
        <a:srgbClr val="A2A5A4"/>
      </a:accent5>
      <a:accent6>
        <a:srgbClr val="293E6B"/>
      </a:accent6>
      <a:hlink>
        <a:srgbClr val="293E6B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373FA829E02BD4EA467ED83808E7378" ma:contentTypeVersion="3" ma:contentTypeDescription="Create a new document." ma:contentTypeScope="" ma:versionID="4c35caf6c891d7eb3eba4373ae8c8cce">
  <xsd:schema xmlns:xsd="http://www.w3.org/2001/XMLSchema" xmlns:xs="http://www.w3.org/2001/XMLSchema" xmlns:p="http://schemas.microsoft.com/office/2006/metadata/properties" xmlns:ns2="f57f42db-038f-47fe-8f0e-e58a7eaff566" xmlns:ns3="51e1c5da-9b98-4f9f-8755-b4d4742b5600" targetNamespace="http://schemas.microsoft.com/office/2006/metadata/properties" ma:root="true" ma:fieldsID="be33d8878559b36434e06d8a7f1fe6fa" ns2:_="" ns3:_="">
    <xsd:import namespace="f57f42db-038f-47fe-8f0e-e58a7eaff566"/>
    <xsd:import namespace="51e1c5da-9b98-4f9f-8755-b4d4742b5600"/>
    <xsd:element name="properties">
      <xsd:complexType>
        <xsd:sequence>
          <xsd:element name="documentManagement">
            <xsd:complexType>
              <xsd:all>
                <xsd:element ref="ns2:Category" minOccurs="0"/>
                <xsd:element ref="ns3:SharedWithUsers" minOccurs="0"/>
                <xsd:element ref="ns2:Internal_x002f_External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7f42db-038f-47fe-8f0e-e58a7eaff566" elementFormDefault="qualified">
    <xsd:import namespace="http://schemas.microsoft.com/office/2006/documentManagement/types"/>
    <xsd:import namespace="http://schemas.microsoft.com/office/infopath/2007/PartnerControls"/>
    <xsd:element name="Category" ma:index="8" nillable="true" ma:displayName="Category" ma:format="Dropdown" ma:internalName="Category">
      <xsd:simpleType>
        <xsd:restriction base="dms:Choice">
          <xsd:enumeration value="Arson"/>
          <xsd:enumeration value="Bonfire and Fireworks"/>
          <xsd:enumeration value="Covid-19 Resources"/>
          <xsd:enumeration value="Data Protection"/>
          <xsd:enumeration value="Dementia"/>
          <xsd:enumeration value="Drugs and Alcohol"/>
          <xsd:enumeration value="General"/>
          <xsd:enumeration value="Great Fire of London"/>
          <xsd:enumeration value="Home Fire Safety"/>
          <xsd:enumeration value="Mental health"/>
          <xsd:enumeration value="Partnerships"/>
          <xsd:enumeration value="Prevention Database &amp; Mobile Working"/>
          <xsd:enumeration value="Road Safety"/>
          <xsd:enumeration value="Safe &amp; Well"/>
          <xsd:enumeration value="Safeguarding"/>
          <xsd:enumeration value="Scout Fire Safety Activity Badge"/>
          <xsd:enumeration value="Smoke Detectors"/>
          <xsd:enumeration value="Water Safety"/>
          <xsd:enumeration value="WM Support"/>
        </xsd:restriction>
      </xsd:simpleType>
    </xsd:element>
    <xsd:element name="Internal_x002f_External" ma:index="10" ma:displayName="Internal/External" ma:format="Dropdown" ma:internalName="Internal_x002f_External">
      <xsd:simpleType>
        <xsd:restriction base="dms:Choice">
          <xsd:enumeration value="Internal Staff Training"/>
          <xsd:enumeration value="External Education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e1c5da-9b98-4f9f-8755-b4d4742b5600" elementFormDefault="qualified">
    <xsd:import namespace="http://schemas.microsoft.com/office/2006/documentManagement/types"/>
    <xsd:import namespace="http://schemas.microsoft.com/office/infopath/2007/PartnerControls"/>
    <xsd:element name="SharedWithUsers" ma:index="9" nillable="true" ma:displayName="Shared With" ma:SearchPeopleOnly="false" ma:SharePointGroup="0" ma:internalName="SharedWithUsers" ma:readOnly="tru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nternal_x002f_External xmlns="f57f42db-038f-47fe-8f0e-e58a7eaff566">External Education</Internal_x002f_External>
    <Category xmlns="f57f42db-038f-47fe-8f0e-e58a7eaff566">Bonfire and Fireworks</Category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B9DEB0082155D4683089D31CC17F311" ma:contentTypeVersion="11" ma:contentTypeDescription="Create a new document." ma:contentTypeScope="" ma:versionID="d59a04b03bf6f2e6f64f011207c0334a">
  <xsd:schema xmlns:xsd="http://www.w3.org/2001/XMLSchema" xmlns:xs="http://www.w3.org/2001/XMLSchema" xmlns:p="http://schemas.microsoft.com/office/2006/metadata/properties" xmlns:ns2="26036399-b1ce-4230-b809-035dce87b0aa" xmlns:ns3="http://schemas.microsoft.com/sharepoint/v4" xmlns:ns4="ffccd79c-acaf-4210-992e-63d656bdebe8" targetNamespace="http://schemas.microsoft.com/office/2006/metadata/properties" ma:root="true" ma:fieldsID="a18b5d79902eded3913ccbd1a6f4aa41" ns2:_="" ns3:_="" ns4:_="">
    <xsd:import namespace="26036399-b1ce-4230-b809-035dce87b0aa"/>
    <xsd:import namespace="http://schemas.microsoft.com/sharepoint/v4"/>
    <xsd:import namespace="ffccd79c-acaf-4210-992e-63d656bdebe8"/>
    <xsd:element name="properties">
      <xsd:complexType>
        <xsd:sequence>
          <xsd:element name="documentManagement">
            <xsd:complexType>
              <xsd:all>
                <xsd:element ref="ns2:Category" minOccurs="0"/>
                <xsd:element ref="ns2:Description0" minOccurs="0"/>
                <xsd:element ref="ns2:Age_x0020_Restrictions" minOccurs="0"/>
                <xsd:element ref="ns3:IconOverlay" minOccurs="0"/>
                <xsd:element ref="ns4:_dlc_DocId" minOccurs="0"/>
                <xsd:element ref="ns4:_dlc_DocIdUrl" minOccurs="0"/>
                <xsd:element ref="ns4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036399-b1ce-4230-b809-035dce87b0aa" elementFormDefault="qualified">
    <xsd:import namespace="http://schemas.microsoft.com/office/2006/documentManagement/types"/>
    <xsd:import namespace="http://schemas.microsoft.com/office/infopath/2007/PartnerControls"/>
    <xsd:element name="Category" ma:index="8" nillable="true" ma:displayName="Category" ma:default="General" ma:format="Dropdown" ma:internalName="Category">
      <xsd:simpleType>
        <xsd:restriction base="dms:Choice">
          <xsd:enumeration value="Arson"/>
          <xsd:enumeration value="Bonfire and Fireworks"/>
          <xsd:enumeration value="Data Protection"/>
          <xsd:enumeration value="Dementia"/>
          <xsd:enumeration value="Drugs and Alcohol"/>
          <xsd:enumeration value="General"/>
          <xsd:enumeration value="Great Fire of London"/>
          <xsd:enumeration value="Home Fire Safety"/>
          <xsd:enumeration value="Internal Only"/>
          <xsd:enumeration value="Internal Only - Safeguarding"/>
          <xsd:enumeration value="Partnerships"/>
          <xsd:enumeration value="Road Safety"/>
          <xsd:enumeration value="Safe &amp; Well"/>
          <xsd:enumeration value="Scout Fire Safety Activity Badge"/>
          <xsd:enumeration value="Water Safety"/>
          <xsd:enumeration value="Y5 School Talk"/>
          <xsd:enumeration value="COVID-19 RESOURCES"/>
        </xsd:restriction>
      </xsd:simpleType>
    </xsd:element>
    <xsd:element name="Description0" ma:index="9" nillable="true" ma:displayName="Description" ma:internalName="Description0">
      <xsd:simpleType>
        <xsd:restriction base="dms:Note">
          <xsd:maxLength value="255"/>
        </xsd:restriction>
      </xsd:simpleType>
    </xsd:element>
    <xsd:element name="Age_x0020_Restrictions" ma:index="10" nillable="true" ma:displayName="Age Restrictions" ma:format="Image" ma:internalName="Age_x0020_Restrictions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11" nillable="true" ma:displayName="IconOverlay" ma:hidden="true" ma:internalName="IconOverlay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ccd79c-acaf-4210-992e-63d656bdebe8" elementFormDefault="qualified">
    <xsd:import namespace="http://schemas.microsoft.com/office/2006/documentManagement/types"/>
    <xsd:import namespace="http://schemas.microsoft.com/office/infopath/2007/PartnerControls"/>
    <xsd:element name="_dlc_DocId" ma:index="12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3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4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501917F-21C0-4E55-8F77-DC41A79B12BD}"/>
</file>

<file path=customXml/itemProps2.xml><?xml version="1.0" encoding="utf-8"?>
<ds:datastoreItem xmlns:ds="http://schemas.openxmlformats.org/officeDocument/2006/customXml" ds:itemID="{8146F061-4D86-4680-900F-CB408CCE0A51}"/>
</file>

<file path=customXml/itemProps3.xml><?xml version="1.0" encoding="utf-8"?>
<ds:datastoreItem xmlns:ds="http://schemas.openxmlformats.org/officeDocument/2006/customXml" ds:itemID="{DBCBCE02-B3F5-4B32-AD96-248C354B0271}"/>
</file>

<file path=customXml/itemProps4.xml><?xml version="1.0" encoding="utf-8"?>
<ds:datastoreItem xmlns:ds="http://schemas.openxmlformats.org/officeDocument/2006/customXml" ds:itemID="{4BF23473-EE06-42DB-9288-3C29FF2EF1D8}"/>
</file>

<file path=docProps/app.xml><?xml version="1.0" encoding="utf-8"?>
<Properties xmlns="http://schemas.openxmlformats.org/officeDocument/2006/extended-properties" xmlns:vt="http://schemas.openxmlformats.org/officeDocument/2006/docPropsVTypes">
  <Template>WYFRS%20Presentation</Template>
  <TotalTime>53</TotalTime>
  <Words>211</Words>
  <Application>Microsoft Office PowerPoint</Application>
  <PresentationFormat>On-screen Show (4:3)</PresentationFormat>
  <Paragraphs>51</Paragraphs>
  <Slides>16</Slides>
  <Notes>4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WYFRS Presentation</vt:lpstr>
      <vt:lpstr>Bonfire and Firework Safety</vt:lpstr>
      <vt:lpstr>PowerPoint Presentation</vt:lpstr>
      <vt:lpstr>PowerPoint Presentation</vt:lpstr>
      <vt:lpstr>PowerPoint Presentation</vt:lpstr>
      <vt:lpstr>PowerPoint Presentation</vt:lpstr>
      <vt:lpstr>Social influences</vt:lpstr>
      <vt:lpstr>PowerPoint Presentation</vt:lpstr>
      <vt:lpstr>PowerPoint Presentation</vt:lpstr>
      <vt:lpstr>PowerPoint Presentation</vt:lpstr>
      <vt:lpstr>Fireworks and the law</vt:lpstr>
      <vt:lpstr>PowerPoint Presentation</vt:lpstr>
      <vt:lpstr>PowerPoint Presentation</vt:lpstr>
      <vt:lpstr>PowerPoint Presentation</vt:lpstr>
      <vt:lpstr>PowerPoint Presentation</vt:lpstr>
      <vt:lpstr>Fire Safety Advice</vt:lpstr>
      <vt:lpstr>Evaluation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Bonfire and Firework Safety</dc:title>
  <dc:creator>Administrator</dc:creator>
  <cp:lastModifiedBy>Administrator</cp:lastModifiedBy>
  <cp:revision>6</cp:revision>
  <dcterms:created xsi:type="dcterms:W3CDTF">2013-10-08T08:23:02Z</dcterms:created>
  <dcterms:modified xsi:type="dcterms:W3CDTF">2014-10-02T12:19:48Z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0x0101007373FA829E02BD4EA467ED83808E7378</vt:lpwstr>
  </property>
  <property fmtid="{D5CDD505-2E9C-101B-9397-08002B2CF9AE}" pid="3" name="_dlc_DocIdItemGuid">
    <vt:lpwstr>ec89d07f-bf5b-40a4-a455-a73bd757a695</vt:lpwstr>
  </property>
</Properties>
</file>