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6"/>
  </p:notesMasterIdLst>
  <p:sldIdLst>
    <p:sldId id="256" r:id="rId5"/>
    <p:sldId id="327" r:id="rId6"/>
    <p:sldId id="267" r:id="rId7"/>
    <p:sldId id="325" r:id="rId8"/>
    <p:sldId id="323" r:id="rId9"/>
    <p:sldId id="322" r:id="rId10"/>
    <p:sldId id="326" r:id="rId11"/>
    <p:sldId id="328" r:id="rId12"/>
    <p:sldId id="319" r:id="rId13"/>
    <p:sldId id="347" r:id="rId14"/>
    <p:sldId id="349" r:id="rId15"/>
  </p:sldIdLst>
  <p:sldSz cx="9144000" cy="5143500" type="screen16x9"/>
  <p:notesSz cx="6858000" cy="9144000"/>
  <p:embeddedFontLst>
    <p:embeddedFont>
      <p:font typeface="Century Gothic" panose="020B0502020202020204" pitchFamily="34" charset="0"/>
      <p:regular r:id="rId17"/>
      <p:bold r:id="rId18"/>
      <p:italic r:id="rId19"/>
      <p:boldItalic r:id="rId20"/>
    </p:embeddedFont>
    <p:embeddedFont>
      <p:font typeface="Myriad Pro" panose="020B0503030403020204" charset="0"/>
      <p:regular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hvrVAICkp2rAPAsVYfXOYCUCuAk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Mahon" initials="" lastIdx="5" clrIdx="0"/>
  <p:cmAuthor id="1" name="Jack Bennett" initials=""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966"/>
    <a:srgbClr val="DEEDF2"/>
    <a:srgbClr val="E42313"/>
    <a:srgbClr val="DAD9D7"/>
    <a:srgbClr val="A4167F"/>
    <a:srgbClr val="1D1D1B"/>
    <a:srgbClr val="CDA053"/>
    <a:srgbClr val="CD2583"/>
    <a:srgbClr val="4A9463"/>
    <a:srgbClr val="5EA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7337E-3BD0-50BD-CEBF-7B10B414EE9D}" v="37" dt="2024-05-16T15:17:05.643"/>
    <p1510:client id="{540448F4-8DBD-A625-435A-84B1918AAB80}" v="5" dt="2024-05-16T15:38:55.076"/>
    <p1510:client id="{B1716FD6-68F6-460A-8320-ABB5AA7CB52D}" v="28" dt="2024-05-17T10:30:46.470"/>
    <p1510:client id="{DE891658-4E78-418F-98F4-0A3E5CE73FD0}" v="36" dt="2024-05-16T15:41:24.276"/>
  </p1510:revLst>
</p1510:revInfo>
</file>

<file path=ppt/tableStyles.xml><?xml version="1.0" encoding="utf-8"?>
<a:tblStyleLst xmlns:a="http://schemas.openxmlformats.org/drawingml/2006/main" def="{EA7A71C8-6EE8-4ED9-A563-1F777E92D355}">
  <a:tblStyle styleId="{EA7A71C8-6EE8-4ED9-A563-1F777E92D355}"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98A56B5-EC35-4072-8D44-CE6F8F0C7D1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31" autoAdjust="0"/>
    <p:restoredTop sz="66937" autoAdjust="0"/>
  </p:normalViewPr>
  <p:slideViewPr>
    <p:cSldViewPr snapToGrid="0">
      <p:cViewPr varScale="1">
        <p:scale>
          <a:sx n="59" d="100"/>
          <a:sy n="59" d="100"/>
        </p:scale>
        <p:origin x="624" y="48"/>
      </p:cViewPr>
      <p:guideLst>
        <p:guide orient="horz" pos="1620"/>
        <p:guide pos="2880"/>
      </p:guideLst>
    </p:cSldViewPr>
  </p:slideViewPr>
  <p:notesTextViewPr>
    <p:cViewPr>
      <p:scale>
        <a:sx n="1" d="1"/>
        <a:sy n="1" d="1"/>
      </p:scale>
      <p:origin x="0" y="-45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80" Type="http://customschemas.google.com/relationships/presentationmetadata" Target="metadata"/><Relationship Id="rId85"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5.fntdata"/><Relationship Id="rId8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82"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3.fntdata"/><Relationship Id="rId81" Type="http://schemas.openxmlformats.org/officeDocument/2006/relationships/commentAuthors" Target="commentAuthor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buSzPts val="1400"/>
              <a:buFont typeface="Symbol" panose="05050102010706020507" pitchFamily="18" charset="2"/>
              <a:buNone/>
            </a:pPr>
            <a:r>
              <a:rPr lang="en-GB" sz="1800" i="1" dirty="0">
                <a:solidFill>
                  <a:srgbClr val="000000"/>
                </a:solidFill>
                <a:effectLst/>
                <a:latin typeface="Arial" panose="020B0604020202020204" pitchFamily="34" charset="0"/>
                <a:ea typeface="Times New Roman" panose="02020603050405020304" pitchFamily="18" charset="0"/>
              </a:rPr>
              <a:t>“Thank you for listening.”</a:t>
            </a:r>
            <a:endParaRPr lang="en-GB" sz="1800" dirty="0">
              <a:effectLst/>
              <a:latin typeface="Times New Roman" panose="02020603050405020304" pitchFamily="18" charset="0"/>
              <a:ea typeface="Times New Roman" panose="02020603050405020304" pitchFamily="18" charset="0"/>
            </a:endParaRPr>
          </a:p>
          <a:p>
            <a:pPr marL="0" lvl="0" indent="0">
              <a:buSzPts val="1400"/>
              <a:buFont typeface="Symbol" panose="05050102010706020507" pitchFamily="18" charset="2"/>
              <a:buNone/>
            </a:pPr>
            <a:endParaRPr lang="en-GB" sz="1800" b="1" u="sng" dirty="0">
              <a:solidFill>
                <a:srgbClr val="FF0000"/>
              </a:solidFill>
              <a:effectLst/>
              <a:latin typeface="Arial" panose="020B0604020202020204" pitchFamily="34" charset="0"/>
              <a:ea typeface="Times New Roman" panose="02020603050405020304" pitchFamily="18" charset="0"/>
            </a:endParaRPr>
          </a:p>
          <a:p>
            <a:pPr marL="0" lvl="0" indent="0">
              <a:buSzPts val="1400"/>
              <a:buFont typeface="Symbol" panose="05050102010706020507" pitchFamily="18" charset="2"/>
              <a:buNone/>
            </a:pPr>
            <a:r>
              <a:rPr lang="en-GB" sz="1800" b="1" u="sng" dirty="0">
                <a:solidFill>
                  <a:srgbClr val="FF0000"/>
                </a:solidFill>
                <a:effectLst/>
                <a:latin typeface="Arial" panose="020B0604020202020204" pitchFamily="34" charset="0"/>
                <a:ea typeface="Times New Roman" panose="02020603050405020304" pitchFamily="18" charset="0"/>
              </a:rPr>
              <a:t>(CLICK)</a:t>
            </a:r>
            <a:endParaRPr lang="en-GB" sz="1800" dirty="0">
              <a:effectLst/>
              <a:latin typeface="Times New Roman" panose="02020603050405020304" pitchFamily="18" charset="0"/>
              <a:ea typeface="Times New Roman" panose="02020603050405020304" pitchFamily="18" charset="0"/>
            </a:endParaRPr>
          </a:p>
          <a:p>
            <a:pPr marL="0" lvl="0" indent="0">
              <a:buSzPts val="1400"/>
              <a:buFont typeface="Symbol" panose="05050102010706020507" pitchFamily="18" charset="2"/>
              <a:buNone/>
            </a:pPr>
            <a:endParaRPr lang="en-GB" sz="1800" i="1" dirty="0">
              <a:solidFill>
                <a:srgbClr val="000000"/>
              </a:solidFill>
              <a:effectLst/>
              <a:latin typeface="Arial" panose="020B0604020202020204" pitchFamily="34" charset="0"/>
              <a:ea typeface="Times New Roman" panose="02020603050405020304" pitchFamily="18" charset="0"/>
            </a:endParaRPr>
          </a:p>
          <a:p>
            <a:pPr marL="0" lvl="0" indent="0">
              <a:buSzPts val="1400"/>
              <a:buFont typeface="Symbol" panose="05050102010706020507" pitchFamily="18" charset="2"/>
              <a:buNone/>
            </a:pPr>
            <a:r>
              <a:rPr lang="en-GB" sz="1800" i="1" dirty="0">
                <a:solidFill>
                  <a:srgbClr val="000000"/>
                </a:solidFill>
                <a:effectLst/>
                <a:latin typeface="Arial" panose="020B0604020202020204" pitchFamily="34" charset="0"/>
                <a:ea typeface="Times New Roman" panose="02020603050405020304" pitchFamily="18" charset="0"/>
              </a:rPr>
              <a:t>“Any questions?” </a:t>
            </a:r>
            <a:r>
              <a:rPr lang="en-GB" sz="1800" dirty="0">
                <a:solidFill>
                  <a:srgbClr val="000000"/>
                </a:solidFill>
                <a:effectLst/>
                <a:latin typeface="Arial" panose="020B0604020202020204" pitchFamily="34" charset="0"/>
                <a:ea typeface="Times New Roman" panose="02020603050405020304" pitchFamily="18" charset="0"/>
              </a:rPr>
              <a:t>Take as many as you feel you have time for.</a:t>
            </a:r>
          </a:p>
          <a:p>
            <a:pPr marL="0" lvl="0" indent="0">
              <a:buSzPts val="1400"/>
              <a:buFont typeface="Symbol" panose="05050102010706020507" pitchFamily="18" charset="2"/>
              <a:buNone/>
            </a:pPr>
            <a:endParaRPr lang="en-GB" sz="1800" b="0" u="none" dirty="0">
              <a:solidFill>
                <a:srgbClr val="000000"/>
              </a:solidFill>
              <a:effectLst/>
              <a:latin typeface="Times New Roman" panose="02020603050405020304" pitchFamily="18" charset="0"/>
              <a:ea typeface="Times New Roman" panose="02020603050405020304" pitchFamily="18" charset="0"/>
            </a:endParaRPr>
          </a:p>
          <a:p>
            <a:pPr marL="0" lvl="0" indent="0">
              <a:buSzPts val="1400"/>
              <a:buFont typeface="Symbol" panose="05050102010706020507" pitchFamily="18" charset="2"/>
              <a:buNone/>
            </a:pPr>
            <a:r>
              <a:rPr lang="en-GB" sz="1800" b="1" u="sng" dirty="0">
                <a:solidFill>
                  <a:srgbClr val="FF0000"/>
                </a:solidFill>
                <a:effectLst/>
                <a:latin typeface="Arial" panose="020B0604020202020204" pitchFamily="34" charset="0"/>
                <a:ea typeface="Times New Roman" panose="02020603050405020304" pitchFamily="18" charset="0"/>
              </a:rPr>
              <a:t>(CLICK)</a:t>
            </a:r>
            <a:endParaRPr lang="en-GB"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100"/>
              <a:buFontTx/>
              <a:buNone/>
            </a:pPr>
            <a:endParaRPr dirty="0"/>
          </a:p>
        </p:txBody>
      </p:sp>
    </p:spTree>
    <p:extLst>
      <p:ext uri="{BB962C8B-B14F-4D97-AF65-F5344CB8AC3E}">
        <p14:creationId xmlns:p14="http://schemas.microsoft.com/office/powerpoint/2010/main" val="842661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u="sng" dirty="0"/>
              <a:t>THE END</a:t>
            </a:r>
            <a:endParaRPr b="1" u="sng" dirty="0"/>
          </a:p>
        </p:txBody>
      </p:sp>
    </p:spTree>
    <p:extLst>
      <p:ext uri="{BB962C8B-B14F-4D97-AF65-F5344CB8AC3E}">
        <p14:creationId xmlns:p14="http://schemas.microsoft.com/office/powerpoint/2010/main" val="249510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a:buNone/>
            </a:pPr>
            <a:r>
              <a:rPr lang="en-GB" dirty="0"/>
              <a:t>Why are we here today?</a:t>
            </a:r>
          </a:p>
          <a:p>
            <a:pPr marL="158750" indent="0" algn="l">
              <a:buNone/>
            </a:pPr>
            <a:r>
              <a:rPr lang="en-GB" dirty="0"/>
              <a:t>Read through the objectives one at a time.</a:t>
            </a:r>
            <a:endParaRPr dirty="0"/>
          </a:p>
        </p:txBody>
      </p:sp>
    </p:spTree>
    <p:extLst>
      <p:ext uri="{BB962C8B-B14F-4D97-AF65-F5344CB8AC3E}">
        <p14:creationId xmlns:p14="http://schemas.microsoft.com/office/powerpoint/2010/main" val="183448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r>
              <a:rPr lang="en-GB" b="1" i="0" dirty="0">
                <a:solidFill>
                  <a:srgbClr val="333333"/>
                </a:solidFill>
                <a:effectLst/>
                <a:latin typeface="Helvetica Neue"/>
              </a:rPr>
              <a:t>Key statistics</a:t>
            </a:r>
          </a:p>
          <a:p>
            <a:pPr marL="158750" indent="0" algn="l">
              <a:buNone/>
            </a:pPr>
            <a:endParaRPr lang="en-GB" b="1" i="0" dirty="0">
              <a:solidFill>
                <a:srgbClr val="333333"/>
              </a:solidFill>
              <a:effectLst/>
              <a:latin typeface="Helvetica Neu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i="0" dirty="0">
              <a:solidFill>
                <a:srgbClr val="222222"/>
              </a:solidFill>
              <a:effectLst/>
              <a:latin typeface="Overpass"/>
            </a:endParaRPr>
          </a:p>
          <a:p>
            <a:pPr marL="457200" indent="-298450" algn="l"/>
            <a:r>
              <a:rPr lang="en-GB" b="0" i="0" dirty="0">
                <a:solidFill>
                  <a:srgbClr val="333333"/>
                </a:solidFill>
                <a:effectLst/>
                <a:latin typeface="Helvetica Neue"/>
              </a:rPr>
              <a:t>Read the facts on the poster</a:t>
            </a:r>
          </a:p>
          <a:p>
            <a:pPr marL="158750" indent="0" algn="l">
              <a:buNone/>
            </a:pPr>
            <a:endParaRPr lang="en-GB" b="0" i="0" dirty="0">
              <a:solidFill>
                <a:srgbClr val="333333"/>
              </a:solidFill>
              <a:effectLst/>
              <a:latin typeface="Helvetica Neu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158750" indent="0" algn="l">
              <a:buNone/>
            </a:pPr>
            <a:endParaRPr lang="en-GB" b="0" i="0" dirty="0">
              <a:solidFill>
                <a:srgbClr val="333333"/>
              </a:solidFill>
              <a:effectLst/>
              <a:latin typeface="Helvetica Neue"/>
            </a:endParaRPr>
          </a:p>
          <a:p>
            <a:pPr marL="457200" indent="-298450" algn="l"/>
            <a:r>
              <a:rPr lang="en-GB" b="0" i="0" dirty="0">
                <a:solidFill>
                  <a:srgbClr val="333333"/>
                </a:solidFill>
                <a:effectLst/>
                <a:latin typeface="Helvetica Neue"/>
              </a:rPr>
              <a:t>In 2022...</a:t>
            </a:r>
          </a:p>
          <a:p>
            <a:pPr marL="457200" indent="-298450" algn="l"/>
            <a:endParaRPr lang="en-GB" b="0" i="0" dirty="0">
              <a:solidFill>
                <a:srgbClr val="333333"/>
              </a:solidFill>
              <a:effectLst/>
              <a:latin typeface="Helvetica Neu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158750" indent="0" algn="l">
              <a:buNone/>
            </a:pPr>
            <a:endParaRPr lang="en-GB" b="0" i="0" dirty="0">
              <a:solidFill>
                <a:srgbClr val="333333"/>
              </a:solidFill>
              <a:effectLst/>
              <a:latin typeface="Helvetica Neue"/>
            </a:endParaRPr>
          </a:p>
          <a:p>
            <a:pPr algn="l">
              <a:buFont typeface="Arial" panose="020B0604020202020204" pitchFamily="34" charset="0"/>
              <a:buChar char="•"/>
            </a:pPr>
            <a:r>
              <a:rPr lang="en-GB" b="0" i="0" dirty="0">
                <a:solidFill>
                  <a:srgbClr val="333333"/>
                </a:solidFill>
                <a:effectLst/>
                <a:latin typeface="Helvetica Neue"/>
              </a:rPr>
              <a:t>There were 226 accidental fatalities (or deaths if explaining to younger ones) in the UK in 2022:</a:t>
            </a:r>
          </a:p>
          <a:p>
            <a:pPr algn="l">
              <a:buFont typeface="Arial" panose="020B0604020202020204" pitchFamily="34" charset="0"/>
              <a:buChar char="•"/>
            </a:pPr>
            <a:endParaRPr lang="en-GB" b="0" i="0" dirty="0">
              <a:solidFill>
                <a:srgbClr val="333333"/>
              </a:solidFill>
              <a:effectLst/>
              <a:latin typeface="Helvetica Neu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b="1" i="0" dirty="0">
                <a:solidFill>
                  <a:srgbClr val="222222"/>
                </a:solidFill>
                <a:effectLst/>
                <a:latin typeface="Overpass"/>
              </a:rPr>
              <a:t>CLICK</a:t>
            </a:r>
          </a:p>
          <a:p>
            <a:pPr algn="l">
              <a:buFont typeface="Arial" panose="020B0604020202020204" pitchFamily="34" charset="0"/>
              <a:buChar char="•"/>
            </a:pPr>
            <a:endParaRPr lang="en-GB" b="0" i="0" dirty="0">
              <a:solidFill>
                <a:srgbClr val="333333"/>
              </a:solidFill>
              <a:effectLst/>
              <a:latin typeface="Helvetica Neue"/>
            </a:endParaRPr>
          </a:p>
          <a:p>
            <a:pPr algn="l">
              <a:buFont typeface="Arial" panose="020B0604020202020204" pitchFamily="34" charset="0"/>
              <a:buChar char="•"/>
            </a:pPr>
            <a:r>
              <a:rPr lang="en-GB" b="0" i="0" dirty="0">
                <a:solidFill>
                  <a:srgbClr val="333333"/>
                </a:solidFill>
                <a:effectLst/>
                <a:latin typeface="Helvetica Neue"/>
              </a:rPr>
              <a:t>105 of them were in June, July and August, so that’s almost half of the year’s fatalities in only 3 months!</a:t>
            </a:r>
          </a:p>
          <a:p>
            <a:pPr algn="l">
              <a:buFont typeface="Arial" panose="020B0604020202020204" pitchFamily="34" charset="0"/>
              <a:buChar char="•"/>
            </a:pPr>
            <a:r>
              <a:rPr lang="en-GB" b="0" i="0" dirty="0">
                <a:solidFill>
                  <a:srgbClr val="333333"/>
                </a:solidFill>
                <a:effectLst/>
                <a:latin typeface="Helvetica Neue"/>
              </a:rPr>
              <a:t>Out of the 226 fatalities, </a:t>
            </a:r>
            <a:r>
              <a:rPr lang="en-GB" b="1" i="0" dirty="0">
                <a:solidFill>
                  <a:srgbClr val="333333"/>
                </a:solidFill>
                <a:effectLst/>
                <a:latin typeface="Helvetica Neue"/>
              </a:rPr>
              <a:t>151 were in England</a:t>
            </a:r>
            <a:r>
              <a:rPr lang="en-GB" b="0" i="0" dirty="0">
                <a:solidFill>
                  <a:srgbClr val="333333"/>
                </a:solidFill>
                <a:effectLst/>
                <a:latin typeface="Helvetica Neue"/>
              </a:rPr>
              <a:t>; 45 in Scotland; 22 in Wales; and 8 in Northern Ireland.</a:t>
            </a:r>
          </a:p>
          <a:p>
            <a:pPr algn="l">
              <a:buFont typeface="Arial" panose="020B0604020202020204" pitchFamily="34" charset="0"/>
              <a:buChar char="•"/>
            </a:pPr>
            <a:endParaRPr lang="en-GB" b="0" i="0" dirty="0">
              <a:solidFill>
                <a:srgbClr val="333333"/>
              </a:solidFill>
              <a:effectLst/>
              <a:latin typeface="Helvetica Neu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b="1" i="0" dirty="0">
                <a:solidFill>
                  <a:srgbClr val="222222"/>
                </a:solidFill>
                <a:effectLst/>
                <a:latin typeface="Overpass"/>
              </a:rPr>
              <a:t>CLICK</a:t>
            </a:r>
          </a:p>
          <a:p>
            <a:pPr marL="158750" indent="0" algn="l">
              <a:buFont typeface="Arial" panose="020B0604020202020204" pitchFamily="34" charset="0"/>
              <a:buNone/>
            </a:pPr>
            <a:endParaRPr lang="en-GB" b="0" i="0" dirty="0">
              <a:solidFill>
                <a:srgbClr val="333333"/>
              </a:solidFill>
              <a:effectLst/>
              <a:latin typeface="Helvetica Neue"/>
            </a:endParaRPr>
          </a:p>
          <a:p>
            <a:pPr algn="l">
              <a:buFont typeface="Arial" panose="020B0604020202020204" pitchFamily="34" charset="0"/>
              <a:buChar char="•"/>
            </a:pPr>
            <a:r>
              <a:rPr lang="en-GB" b="0" i="0" dirty="0">
                <a:solidFill>
                  <a:srgbClr val="333333"/>
                </a:solidFill>
                <a:effectLst/>
                <a:latin typeface="Helvetica Neue"/>
              </a:rPr>
              <a:t>Waters inland, such as rivers, canals, lakes, reservoirs and quarries, continue to be the </a:t>
            </a:r>
            <a:r>
              <a:rPr lang="en-GB" b="1" i="0" dirty="0">
                <a:solidFill>
                  <a:srgbClr val="333333"/>
                </a:solidFill>
                <a:effectLst/>
                <a:latin typeface="Helvetica Neue"/>
              </a:rPr>
              <a:t>leading locations for accidental drowning</a:t>
            </a:r>
            <a:r>
              <a:rPr lang="en-GB" b="0" i="0" dirty="0">
                <a:solidFill>
                  <a:srgbClr val="333333"/>
                </a:solidFill>
                <a:effectLst/>
                <a:latin typeface="Helvetica Neue"/>
              </a:rPr>
              <a:t>, with 60% of deaths.</a:t>
            </a:r>
          </a:p>
          <a:p>
            <a:pPr marL="158750" indent="0" algn="l">
              <a:buFont typeface="Arial" panose="020B0604020202020204" pitchFamily="34" charset="0"/>
              <a:buNone/>
            </a:pPr>
            <a:endParaRPr lang="en-GB" b="0" i="0" dirty="0">
              <a:solidFill>
                <a:srgbClr val="333333"/>
              </a:solidFill>
              <a:effectLst/>
              <a:latin typeface="Helvetica Neu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b="1" i="0" dirty="0">
                <a:solidFill>
                  <a:srgbClr val="222222"/>
                </a:solidFill>
                <a:effectLst/>
                <a:latin typeface="Overpass"/>
              </a:rPr>
              <a:t>CLICK</a:t>
            </a:r>
            <a:endParaRPr lang="en-GB" b="0" i="0" dirty="0">
              <a:solidFill>
                <a:srgbClr val="333333"/>
              </a:solidFill>
              <a:effectLst/>
              <a:latin typeface="Helvetica Neue"/>
            </a:endParaRPr>
          </a:p>
          <a:p>
            <a:pPr marL="158750" indent="0" algn="l">
              <a:buFont typeface="Arial" panose="020B0604020202020204" pitchFamily="34" charset="0"/>
              <a:buNone/>
            </a:pPr>
            <a:endParaRPr lang="en-GB" b="0" i="0" dirty="0">
              <a:solidFill>
                <a:srgbClr val="333333"/>
              </a:solidFill>
              <a:effectLst/>
              <a:latin typeface="Helvetica Neue"/>
            </a:endParaRPr>
          </a:p>
          <a:p>
            <a:pPr algn="l">
              <a:buFont typeface="Arial" panose="020B0604020202020204" pitchFamily="34" charset="0"/>
              <a:buChar char="•"/>
            </a:pPr>
            <a:r>
              <a:rPr lang="en-GB" b="0" i="0" dirty="0">
                <a:solidFill>
                  <a:srgbClr val="333333"/>
                </a:solidFill>
                <a:effectLst/>
                <a:latin typeface="Helvetica Neue"/>
              </a:rPr>
              <a:t>Males are still covering most of the deaths, accounting for 83% of accidental deaths. </a:t>
            </a:r>
          </a:p>
          <a:p>
            <a:pPr algn="l">
              <a:buFont typeface="Arial" panose="020B0604020202020204" pitchFamily="34" charset="0"/>
              <a:buChar char="•"/>
            </a:pPr>
            <a:endParaRPr lang="en-GB" b="0" i="0" dirty="0">
              <a:solidFill>
                <a:srgbClr val="333333"/>
              </a:solidFill>
              <a:effectLst/>
              <a:latin typeface="Helvetica Neue"/>
            </a:endParaRPr>
          </a:p>
          <a:p>
            <a:pPr algn="l">
              <a:buFont typeface="Arial" panose="020B0604020202020204" pitchFamily="34" charset="0"/>
              <a:buChar char="•"/>
            </a:pPr>
            <a:r>
              <a:rPr lang="en-GB" b="0" i="0" dirty="0">
                <a:solidFill>
                  <a:srgbClr val="333333"/>
                </a:solidFill>
                <a:effectLst/>
                <a:latin typeface="Helvetica Neue"/>
              </a:rPr>
              <a:t>Only 58% of accidental deaths were the result of recreational activities (such as water sports, boating etc).</a:t>
            </a:r>
          </a:p>
          <a:p>
            <a:pPr algn="l">
              <a:buFont typeface="Arial" panose="020B0604020202020204" pitchFamily="34" charset="0"/>
              <a:buChar char="•"/>
            </a:pPr>
            <a:endParaRPr lang="en-GB" b="0" i="0" dirty="0">
              <a:solidFill>
                <a:srgbClr val="333333"/>
              </a:solidFill>
              <a:effectLst/>
              <a:latin typeface="Helvetica Neue"/>
            </a:endParaRPr>
          </a:p>
          <a:p>
            <a:pPr>
              <a:buFont typeface="Arial" panose="020B0604020202020204" pitchFamily="34" charset="0"/>
              <a:buChar char="•"/>
            </a:pPr>
            <a:r>
              <a:rPr lang="en-GB" b="0" i="0" dirty="0">
                <a:solidFill>
                  <a:srgbClr val="333333"/>
                </a:solidFill>
                <a:effectLst/>
                <a:latin typeface="Helvetica Neue"/>
              </a:rPr>
              <a:t>40% people had no intention to enter the water, such as those going for a walk, where they have slipped, tripped or fallen, those being cut off by the tide, or even swept into the water by waves.</a:t>
            </a:r>
          </a:p>
          <a:p>
            <a:pPr>
              <a:buFont typeface="Arial" panose="020B0604020202020204" pitchFamily="34" charset="0"/>
              <a:buChar char="•"/>
            </a:pPr>
            <a:endParaRPr lang="en-GB" b="0" i="0" dirty="0">
              <a:solidFill>
                <a:srgbClr val="333333"/>
              </a:solidFill>
              <a:effectLst/>
              <a:latin typeface="Helvetica Neue"/>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b="1" i="0" dirty="0">
                <a:solidFill>
                  <a:srgbClr val="222222"/>
                </a:solidFill>
                <a:effectLst/>
                <a:latin typeface="Overpass"/>
              </a:rPr>
              <a:t>CLICK</a:t>
            </a:r>
            <a:endParaRPr lang="en-GB" b="0" i="0" dirty="0">
              <a:solidFill>
                <a:srgbClr val="333333"/>
              </a:solidFill>
              <a:effectLst/>
              <a:latin typeface="Helvetica Neue"/>
            </a:endParaRPr>
          </a:p>
          <a:p>
            <a:pPr marL="158750" indent="0" algn="l">
              <a:buNone/>
            </a:pPr>
            <a:endParaRPr lang="en-GB" dirty="0"/>
          </a:p>
          <a:p>
            <a:pPr marL="158750" indent="0" algn="l">
              <a:buNone/>
            </a:pPr>
            <a:r>
              <a:rPr lang="en-GB" i="1" dirty="0">
                <a:solidFill>
                  <a:srgbClr val="FF0000"/>
                </a:solidFill>
              </a:rPr>
              <a:t>(Information taken from: National Water Safety Forum 2022 Annual Fatal Incident Report)</a:t>
            </a:r>
            <a:endParaRPr i="1" dirty="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Talk about the misconception that Fire fighters only fight fires</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Before going through the pictures - Ask for hands up for answers to some of the roles FF’s undertake...can mention the different types of fires. Specifically focus on the fact that Firefighter’s do water rescue!!</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Let’s have a look at how many we have that are the same. Go through each one. Warn before showing RTC image in case of any triggers for learners.</a:t>
            </a:r>
          </a:p>
          <a:p>
            <a:pPr marL="228600" lvl="0" indent="-228600" algn="l" rtl="0">
              <a:lnSpc>
                <a:spcPct val="100000"/>
              </a:lnSpc>
              <a:spcBef>
                <a:spcPts val="0"/>
              </a:spcBef>
              <a:spcAft>
                <a:spcPts val="0"/>
              </a:spcAft>
              <a:buSzPts val="1100"/>
              <a:buAutoNum type="arabicPeriod"/>
            </a:pPr>
            <a:r>
              <a:rPr lang="en-GB" dirty="0"/>
              <a:t>Put out and recuse from building fires</a:t>
            </a:r>
          </a:p>
          <a:p>
            <a:pPr marL="228600" lvl="0" indent="-228600" algn="l" rtl="0">
              <a:lnSpc>
                <a:spcPct val="100000"/>
              </a:lnSpc>
              <a:spcBef>
                <a:spcPts val="0"/>
              </a:spcBef>
              <a:spcAft>
                <a:spcPts val="0"/>
              </a:spcAft>
              <a:buSzPts val="1100"/>
              <a:buAutoNum type="arabicPeriod"/>
            </a:pPr>
            <a:r>
              <a:rPr lang="en-GB" dirty="0"/>
              <a:t>Animal rescue</a:t>
            </a:r>
          </a:p>
          <a:p>
            <a:pPr marL="228600" lvl="0" indent="-228600" algn="l" rtl="0">
              <a:lnSpc>
                <a:spcPct val="100000"/>
              </a:lnSpc>
              <a:spcBef>
                <a:spcPts val="0"/>
              </a:spcBef>
              <a:spcAft>
                <a:spcPts val="0"/>
              </a:spcAft>
              <a:buSzPts val="1100"/>
              <a:buAutoNum type="arabicPeriod"/>
            </a:pPr>
            <a:r>
              <a:rPr lang="en-GB" dirty="0"/>
              <a:t>Water rescue</a:t>
            </a:r>
          </a:p>
          <a:p>
            <a:pPr marL="228600" lvl="0" indent="-228600" algn="l" rtl="0">
              <a:lnSpc>
                <a:spcPct val="100000"/>
              </a:lnSpc>
              <a:spcBef>
                <a:spcPts val="0"/>
              </a:spcBef>
              <a:spcAft>
                <a:spcPts val="0"/>
              </a:spcAft>
              <a:buSzPts val="1100"/>
              <a:buAutoNum type="arabicPeriod"/>
            </a:pPr>
            <a:r>
              <a:rPr lang="en-GB" dirty="0"/>
              <a:t>Ongoing training</a:t>
            </a:r>
          </a:p>
          <a:p>
            <a:pPr marL="0" lvl="0" indent="0" algn="l" rtl="0">
              <a:lnSpc>
                <a:spcPct val="100000"/>
              </a:lnSpc>
              <a:spcBef>
                <a:spcPts val="0"/>
              </a:spcBef>
              <a:spcAft>
                <a:spcPts val="0"/>
              </a:spcAft>
              <a:buSzPts val="1100"/>
              <a:buNone/>
            </a:pPr>
            <a:r>
              <a:rPr lang="en-GB" i="1" u="sng" dirty="0"/>
              <a:t>Pre-warn for next image:</a:t>
            </a:r>
          </a:p>
          <a:p>
            <a:pPr marL="228600" lvl="0" indent="-228600" algn="l" rtl="0">
              <a:lnSpc>
                <a:spcPct val="100000"/>
              </a:lnSpc>
              <a:spcBef>
                <a:spcPts val="0"/>
              </a:spcBef>
              <a:spcAft>
                <a:spcPts val="0"/>
              </a:spcAft>
              <a:buSzPts val="1100"/>
              <a:buAutoNum type="arabicPeriod" startAt="5"/>
            </a:pPr>
            <a:r>
              <a:rPr lang="en-GB" dirty="0"/>
              <a:t>RTC rescue</a:t>
            </a:r>
          </a:p>
          <a:p>
            <a:pPr marL="228600" lvl="0" indent="-228600" algn="l" rtl="0">
              <a:lnSpc>
                <a:spcPct val="100000"/>
              </a:lnSpc>
              <a:spcBef>
                <a:spcPts val="0"/>
              </a:spcBef>
              <a:spcAft>
                <a:spcPts val="0"/>
              </a:spcAft>
              <a:buSzPts val="1100"/>
              <a:buAutoNum type="arabicPeriod" startAt="5"/>
            </a:pPr>
            <a:r>
              <a:rPr lang="en-GB" dirty="0"/>
              <a:t>Wildfires</a:t>
            </a:r>
          </a:p>
          <a:p>
            <a:pPr marL="228600" lvl="0" indent="-228600" algn="l" rtl="0">
              <a:lnSpc>
                <a:spcPct val="100000"/>
              </a:lnSpc>
              <a:spcBef>
                <a:spcPts val="0"/>
              </a:spcBef>
              <a:spcAft>
                <a:spcPts val="0"/>
              </a:spcAft>
              <a:buSzPts val="1100"/>
              <a:buAutoNum type="arabicPeriod" startAt="5"/>
            </a:pPr>
            <a:r>
              <a:rPr lang="en-GB" dirty="0"/>
              <a:t>Safe and Well visits (explain briefly what these are)</a:t>
            </a:r>
          </a:p>
          <a:p>
            <a:pPr marL="228600" lvl="0" indent="-228600" algn="l" rtl="0">
              <a:lnSpc>
                <a:spcPct val="100000"/>
              </a:lnSpc>
              <a:spcBef>
                <a:spcPts val="0"/>
              </a:spcBef>
              <a:spcAft>
                <a:spcPts val="0"/>
              </a:spcAft>
              <a:buSzPts val="1100"/>
              <a:buAutoNum type="arabicPeriod" startAt="5"/>
            </a:pPr>
            <a:r>
              <a:rPr lang="en-GB" dirty="0"/>
              <a:t>School talks</a:t>
            </a:r>
          </a:p>
          <a:p>
            <a:pPr marL="228600" lvl="0" indent="-228600" algn="l" rtl="0">
              <a:lnSpc>
                <a:spcPct val="100000"/>
              </a:lnSpc>
              <a:spcBef>
                <a:spcPts val="0"/>
              </a:spcBef>
              <a:spcAft>
                <a:spcPts val="0"/>
              </a:spcAft>
              <a:buSzPts val="1100"/>
              <a:buAutoNum type="arabicPeriod" startAt="5"/>
            </a:pPr>
            <a:r>
              <a:rPr lang="en-GB" dirty="0"/>
              <a:t>People getting stuck (swings, elevators, limbs stuck in fence etc)</a:t>
            </a:r>
          </a:p>
          <a:p>
            <a:pPr marL="228600" lvl="0" indent="-228600" algn="l" rtl="0">
              <a:lnSpc>
                <a:spcPct val="100000"/>
              </a:lnSpc>
              <a:spcBef>
                <a:spcPts val="0"/>
              </a:spcBef>
              <a:spcAft>
                <a:spcPts val="0"/>
              </a:spcAft>
              <a:buSzPts val="1100"/>
              <a:buAutoNum type="arabicPeriod" startAt="5"/>
            </a:pPr>
            <a:endParaRPr lang="en-GB" dirty="0"/>
          </a:p>
          <a:p>
            <a:pPr marL="0" lvl="0" indent="0" algn="l" rtl="0">
              <a:lnSpc>
                <a:spcPct val="100000"/>
              </a:lnSpc>
              <a:spcBef>
                <a:spcPts val="0"/>
              </a:spcBef>
              <a:spcAft>
                <a:spcPts val="0"/>
              </a:spcAft>
              <a:buSzPts val="1100"/>
              <a:buNone/>
            </a:pPr>
            <a:r>
              <a:rPr lang="en-GB" dirty="0"/>
              <a:t>Explain this is why we are a “Fire AND rescue” service. We are no longer just dealing with fires.</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Talk about how people often ask for police or ambulance when seeing someone in trouble in water, instead of the fire service.</a:t>
            </a:r>
          </a:p>
          <a:p>
            <a:pPr marL="0" lvl="0" indent="0" algn="l" rtl="0">
              <a:lnSpc>
                <a:spcPct val="100000"/>
              </a:lnSpc>
              <a:spcBef>
                <a:spcPts val="0"/>
              </a:spcBef>
              <a:spcAft>
                <a:spcPts val="0"/>
              </a:spcAft>
              <a:buSzPts val="1100"/>
              <a:buNone/>
            </a:pPr>
            <a:r>
              <a:rPr lang="en-GB" dirty="0"/>
              <a:t>Explain how police and ambulance do not do the rescuing, it is the </a:t>
            </a:r>
            <a:r>
              <a:rPr lang="en-GB" b="1" dirty="0"/>
              <a:t>fire service </a:t>
            </a:r>
            <a:r>
              <a:rPr lang="en-GB" dirty="0"/>
              <a:t>you need to be asking for when asked which emergency service you require.</a:t>
            </a:r>
            <a:endParaRPr dirty="0"/>
          </a:p>
        </p:txBody>
      </p:sp>
    </p:spTree>
    <p:extLst>
      <p:ext uri="{BB962C8B-B14F-4D97-AF65-F5344CB8AC3E}">
        <p14:creationId xmlns:p14="http://schemas.microsoft.com/office/powerpoint/2010/main" val="4798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TextBox 1">
            <a:extLst>
              <a:ext uri="{FF2B5EF4-FFF2-40B4-BE49-F238E27FC236}">
                <a16:creationId xmlns:a16="http://schemas.microsoft.com/office/drawing/2014/main" id="{B8FCA5DB-903D-62A2-4011-4ABA1D7A150A}"/>
              </a:ext>
            </a:extLst>
          </p:cNvPr>
          <p:cNvSpPr txBox="1"/>
          <p:nvPr/>
        </p:nvSpPr>
        <p:spPr>
          <a:xfrm>
            <a:off x="381000" y="4241494"/>
            <a:ext cx="3788310" cy="3785652"/>
          </a:xfrm>
          <a:prstGeom prst="rect">
            <a:avLst/>
          </a:prstGeom>
          <a:noFill/>
        </p:spPr>
        <p:txBody>
          <a:bodyPr wrap="square">
            <a:spAutoFit/>
          </a:bodyPr>
          <a:lstStyle/>
          <a:p>
            <a:pPr algn="l"/>
            <a:r>
              <a:rPr lang="en-GB" sz="1800" b="1" i="0">
                <a:solidFill>
                  <a:srgbClr val="000000"/>
                </a:solidFill>
                <a:effectLst/>
                <a:latin typeface="Times New Roman" panose="02020603050405020304" pitchFamily="18" charset="0"/>
              </a:rPr>
              <a:t>Talk to the person </a:t>
            </a:r>
            <a:r>
              <a:rPr lang="en-GB" sz="1200" b="0" i="0">
                <a:solidFill>
                  <a:srgbClr val="000000"/>
                </a:solidFill>
                <a:effectLst/>
                <a:latin typeface="Times New Roman" panose="02020603050405020304" pitchFamily="18" charset="0"/>
              </a:rPr>
              <a:t>– Reassure them, keep them calm, try to encourage them to float/</a:t>
            </a:r>
            <a:r>
              <a:rPr lang="en-GB" sz="1200">
                <a:solidFill>
                  <a:srgbClr val="000000"/>
                </a:solidFill>
                <a:latin typeface="Times New Roman" panose="02020603050405020304" pitchFamily="18" charset="0"/>
              </a:rPr>
              <a:t>s</a:t>
            </a:r>
            <a:r>
              <a:rPr lang="en-GB" sz="1200" b="0" i="0">
                <a:solidFill>
                  <a:srgbClr val="000000"/>
                </a:solidFill>
                <a:effectLst/>
                <a:latin typeface="Times New Roman" panose="02020603050405020304" pitchFamily="18" charset="0"/>
              </a:rPr>
              <a:t>tarfish</a:t>
            </a:r>
          </a:p>
          <a:p>
            <a:pPr algn="l"/>
            <a:endParaRPr lang="en-GB" sz="1200" b="0" i="0">
              <a:solidFill>
                <a:srgbClr val="000000"/>
              </a:solidFill>
              <a:effectLst/>
              <a:latin typeface="Times New Roman" panose="02020603050405020304" pitchFamily="18" charset="0"/>
            </a:endParaRPr>
          </a:p>
          <a:p>
            <a:pPr algn="l"/>
            <a:r>
              <a:rPr lang="en-GB" sz="1800" b="1" i="0">
                <a:solidFill>
                  <a:srgbClr val="000000"/>
                </a:solidFill>
                <a:effectLst/>
                <a:latin typeface="Times New Roman" panose="02020603050405020304" pitchFamily="18" charset="0"/>
              </a:rPr>
              <a:t>Reach</a:t>
            </a:r>
            <a:r>
              <a:rPr lang="en-GB" sz="1200" b="0" i="0">
                <a:solidFill>
                  <a:srgbClr val="000000"/>
                </a:solidFill>
                <a:effectLst/>
                <a:latin typeface="Times New Roman" panose="02020603050405020304" pitchFamily="18" charset="0"/>
              </a:rPr>
              <a:t> – Try to reach the person using long poles or objects.</a:t>
            </a:r>
          </a:p>
          <a:p>
            <a:pPr algn="l"/>
            <a:r>
              <a:rPr lang="en-GB" sz="1200" b="0" i="0">
                <a:solidFill>
                  <a:srgbClr val="000000"/>
                </a:solidFill>
                <a:effectLst/>
                <a:latin typeface="Times New Roman" panose="02020603050405020304" pitchFamily="18" charset="0"/>
              </a:rPr>
              <a:t>Lye-down near the edge instead of standing up.</a:t>
            </a:r>
          </a:p>
          <a:p>
            <a:pPr algn="l"/>
            <a:endParaRPr lang="en-GB" sz="1200" b="0" i="0">
              <a:solidFill>
                <a:srgbClr val="000000"/>
              </a:solidFill>
              <a:effectLst/>
              <a:latin typeface="Times New Roman" panose="02020603050405020304" pitchFamily="18" charset="0"/>
            </a:endParaRPr>
          </a:p>
          <a:p>
            <a:pPr algn="l"/>
            <a:r>
              <a:rPr lang="en-GB" sz="1800" b="1" i="0">
                <a:solidFill>
                  <a:srgbClr val="000000"/>
                </a:solidFill>
                <a:effectLst/>
                <a:latin typeface="Times New Roman" panose="02020603050405020304" pitchFamily="18" charset="0"/>
              </a:rPr>
              <a:t>Throw</a:t>
            </a:r>
            <a:r>
              <a:rPr lang="en-GB" sz="1200" b="0" i="0">
                <a:solidFill>
                  <a:srgbClr val="000000"/>
                </a:solidFill>
                <a:effectLst/>
                <a:latin typeface="Times New Roman" panose="02020603050405020304" pitchFamily="18" charset="0"/>
              </a:rPr>
              <a:t> – Lifebuoy, Life Jacket, Throwline</a:t>
            </a:r>
          </a:p>
          <a:p>
            <a:pPr algn="l"/>
            <a:endParaRPr lang="en-GB" sz="1200" b="0" i="0">
              <a:solidFill>
                <a:srgbClr val="000000"/>
              </a:solidFill>
              <a:effectLst/>
              <a:latin typeface="Times New Roman" panose="02020603050405020304" pitchFamily="18" charset="0"/>
            </a:endParaRPr>
          </a:p>
          <a:p>
            <a:pPr algn="l"/>
            <a:r>
              <a:rPr lang="en-GB" sz="1800" b="1" i="0">
                <a:solidFill>
                  <a:srgbClr val="000000"/>
                </a:solidFill>
                <a:effectLst/>
                <a:latin typeface="Times New Roman" panose="02020603050405020304" pitchFamily="18" charset="0"/>
              </a:rPr>
              <a:t>Dial 999 </a:t>
            </a:r>
            <a:r>
              <a:rPr lang="en-GB" sz="1200" b="0" i="0">
                <a:solidFill>
                  <a:srgbClr val="000000"/>
                </a:solidFill>
                <a:effectLst/>
                <a:latin typeface="Times New Roman" panose="02020603050405020304" pitchFamily="18" charset="0"/>
              </a:rPr>
              <a:t>and ask for the fire service.</a:t>
            </a:r>
          </a:p>
          <a:p>
            <a:pPr marL="285750" indent="-285750" algn="l">
              <a:buFont typeface="Arial" panose="020B0604020202020204" pitchFamily="34" charset="0"/>
              <a:buChar char="•"/>
            </a:pPr>
            <a:endParaRPr lang="en-GB" sz="1200" b="0" i="0">
              <a:solidFill>
                <a:srgbClr val="000000"/>
              </a:solidFill>
              <a:effectLst/>
              <a:latin typeface="Times New Roman" panose="02020603050405020304" pitchFamily="18" charset="0"/>
            </a:endParaRPr>
          </a:p>
          <a:p>
            <a:pPr algn="l"/>
            <a:r>
              <a:rPr lang="en-GB" sz="1200" b="0" i="0">
                <a:solidFill>
                  <a:srgbClr val="C00000"/>
                </a:solidFill>
                <a:effectLst/>
                <a:latin typeface="Times New Roman" panose="02020603050405020304" pitchFamily="18" charset="0"/>
              </a:rPr>
              <a:t>Members of the public should NEVER GO IN!</a:t>
            </a:r>
          </a:p>
          <a:p>
            <a:pPr algn="l"/>
            <a:endParaRPr lang="en-GB" sz="1200" b="0" i="0">
              <a:solidFill>
                <a:srgbClr val="000000"/>
              </a:solidFill>
              <a:effectLst/>
              <a:latin typeface="Times New Roman" panose="02020603050405020304" pitchFamily="18" charset="0"/>
            </a:endParaRPr>
          </a:p>
          <a:p>
            <a:pPr algn="l"/>
            <a:r>
              <a:rPr lang="en-GB" sz="1200" b="0" i="0">
                <a:solidFill>
                  <a:srgbClr val="000000"/>
                </a:solidFill>
                <a:effectLst/>
                <a:latin typeface="Times New Roman" panose="02020603050405020304" pitchFamily="18" charset="0"/>
              </a:rPr>
              <a:t>WYFRS will do 3 more steps:</a:t>
            </a:r>
          </a:p>
          <a:p>
            <a:pPr algn="l"/>
            <a:endParaRPr lang="en-GB" sz="1200" b="0" i="0">
              <a:solidFill>
                <a:srgbClr val="000000"/>
              </a:solidFill>
              <a:effectLst/>
              <a:latin typeface="Times New Roman" panose="02020603050405020304" pitchFamily="18" charset="0"/>
            </a:endParaRPr>
          </a:p>
          <a:p>
            <a:pPr algn="l"/>
            <a:r>
              <a:rPr lang="en-GB" sz="1200" b="0" i="0">
                <a:solidFill>
                  <a:srgbClr val="000000"/>
                </a:solidFill>
                <a:effectLst/>
                <a:latin typeface="Times New Roman" panose="02020603050405020304" pitchFamily="18" charset="0"/>
              </a:rPr>
              <a:t>* Row – Find a boat or use the Fire service vessel</a:t>
            </a:r>
          </a:p>
          <a:p>
            <a:pPr algn="l"/>
            <a:r>
              <a:rPr lang="en-GB" sz="1200" b="0" i="0">
                <a:solidFill>
                  <a:srgbClr val="000000"/>
                </a:solidFill>
                <a:effectLst/>
                <a:latin typeface="Times New Roman" panose="02020603050405020304" pitchFamily="18" charset="0"/>
              </a:rPr>
              <a:t>* Go – Go in to rescue if it’s not dangerous</a:t>
            </a:r>
          </a:p>
          <a:p>
            <a:pPr algn="l"/>
            <a:r>
              <a:rPr lang="en-GB" sz="1200" b="0" i="0">
                <a:solidFill>
                  <a:srgbClr val="000000"/>
                </a:solidFill>
                <a:effectLst/>
                <a:latin typeface="Times New Roman" panose="02020603050405020304" pitchFamily="18" charset="0"/>
              </a:rPr>
              <a:t>* Don’t Go – If too dangerous, Do not put yourself at Risk</a:t>
            </a:r>
          </a:p>
        </p:txBody>
      </p:sp>
      <p:sp>
        <p:nvSpPr>
          <p:cNvPr id="3" name="Notes Placeholder 2">
            <a:extLst>
              <a:ext uri="{FF2B5EF4-FFF2-40B4-BE49-F238E27FC236}">
                <a16:creationId xmlns:a16="http://schemas.microsoft.com/office/drawing/2014/main" id="{54DE63B2-8DF3-C94B-01F8-756E9C5321E1}"/>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So, what number do we dial to ask for the fire service?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999!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“If you see someone in trouble in the water, call 999. Ask for the FIRE SERVICE first and foremost, as they have the training and equipment necessary to help get the person out the water, as well as being first aid trained to help with the medical side of the rescue.”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Talk to the person to keep them calm and not panic, reassure them that you have called for help and that they are on their way. Advise them to try and float using a starfish shape.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Floatation devices such as float rings or throw-lines may be within the area. If you can get to one, use an under-arm throw to safely get it to the person, whilst continuing to hold the rope, if there is some attached.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If there is no emergency floatation device, using an object such as a stick, pole or even a jacket/jumper, try to reach out to them with the object. Make sure you lay-down at the side of the water to stop you being pulled in too or losing balance.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So, we say: Call, Tell, Throw!</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Sum up the ways to help.</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Has anyone heard of the app: WHAT 3 WORDS? Clarify for those that don’t that it is an app that helps identify a more exact location within a 3-metre square which helps people find people and places more precisely. It is free to download.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222222"/>
              </a:solidFill>
              <a:effectLst/>
              <a:latin typeface="Overpas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222222"/>
                </a:solidFill>
                <a:effectLst/>
                <a:latin typeface="Overpass"/>
              </a:rPr>
              <a:t>Explain that the caller should mention the app and using it to speak clearly to any 999 operator, so they know where the emergency is. If they can scan the QR code on the screen, it will take them to the app store.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190171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So, let’s imagine now that it is you that has fallen in cold water. How long do you think you could hold your breath? Let’s watch a video to test it.</a:t>
            </a:r>
          </a:p>
          <a:p>
            <a:pPr marL="0" lvl="0" indent="0" algn="l" rtl="0">
              <a:lnSpc>
                <a:spcPct val="100000"/>
              </a:lnSpc>
              <a:spcBef>
                <a:spcPts val="0"/>
              </a:spcBef>
              <a:spcAft>
                <a:spcPts val="0"/>
              </a:spcAft>
              <a:buSzPts val="110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i="0" dirty="0">
              <a:solidFill>
                <a:srgbClr val="222222"/>
              </a:solidFill>
              <a:effectLst/>
              <a:latin typeface="Overpas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 after video</a:t>
            </a:r>
            <a:endParaRPr lang="en-GB" b="0" i="0" dirty="0">
              <a:solidFill>
                <a:srgbClr val="222222"/>
              </a:solidFill>
              <a:effectLst/>
              <a:latin typeface="Overpas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0" i="0" dirty="0">
              <a:solidFill>
                <a:srgbClr val="222222"/>
              </a:solidFill>
              <a:effectLst/>
              <a:latin typeface="Overpass"/>
            </a:endParaRP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6417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r>
              <a:rPr lang="en-GB" b="0" i="0" dirty="0">
                <a:solidFill>
                  <a:srgbClr val="222222"/>
                </a:solidFill>
                <a:effectLst/>
                <a:latin typeface="Overpass"/>
              </a:rPr>
              <a:t>Cold Water kills! You have no control over how your body reacts and it can take over you. </a:t>
            </a:r>
            <a:r>
              <a:rPr lang="en-GB" b="1" i="0" dirty="0">
                <a:solidFill>
                  <a:srgbClr val="222222"/>
                </a:solidFill>
                <a:effectLst/>
                <a:latin typeface="Overpass"/>
              </a:rPr>
              <a:t>CLICK</a:t>
            </a: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b="0" i="0" dirty="0">
                <a:solidFill>
                  <a:srgbClr val="222222"/>
                </a:solidFill>
                <a:effectLst/>
                <a:latin typeface="Overpass"/>
              </a:rPr>
              <a:t>So, what is </a:t>
            </a:r>
            <a:r>
              <a:rPr lang="en-GB" b="1" i="0" dirty="0">
                <a:solidFill>
                  <a:srgbClr val="222222"/>
                </a:solidFill>
                <a:effectLst/>
                <a:latin typeface="Overpass"/>
              </a:rPr>
              <a:t>Cold Water Shock</a:t>
            </a:r>
            <a:r>
              <a:rPr lang="en-GB" b="0" i="0" dirty="0">
                <a:solidFill>
                  <a:srgbClr val="222222"/>
                </a:solidFill>
                <a:effectLst/>
                <a:latin typeface="Overpass"/>
              </a:rPr>
              <a:t>? Some young people might be thinking “I’ve jumped into cold water before, and I was okay.”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However, falling into cold water causes an immediate gasp reflex. If your head is underwater, or you’re being hit by waves, you’ll inhale </a:t>
            </a:r>
            <a:r>
              <a:rPr lang="en-GB" sz="1100" b="1" kern="100" dirty="0">
                <a:effectLst/>
                <a:latin typeface="Calibri" panose="020F0502020204030204" pitchFamily="34" charset="0"/>
                <a:ea typeface="Calibri" panose="020F0502020204030204" pitchFamily="34" charset="0"/>
                <a:cs typeface="Times New Roman" panose="02020603050405020304" pitchFamily="18" charset="0"/>
              </a:rPr>
              <a:t>water</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instead of air. The initial shock can cause panic, hyperventilation (explain the definition if needed) and increased heart rate, which can lead to a heart attack.</a:t>
            </a:r>
          </a:p>
          <a:p>
            <a:pPr algn="l"/>
            <a:r>
              <a:rPr lang="en-GB" b="0" i="0" dirty="0">
                <a:solidFill>
                  <a:srgbClr val="222222"/>
                </a:solidFill>
                <a:effectLst/>
                <a:latin typeface="Overpass"/>
              </a:rPr>
              <a:t>Let’s look at the science of what it is:</a:t>
            </a:r>
          </a:p>
          <a:p>
            <a:pPr marL="158750" indent="0" algn="l">
              <a:buNone/>
            </a:pPr>
            <a:r>
              <a:rPr lang="en-GB" b="0" i="0" dirty="0">
                <a:solidFill>
                  <a:srgbClr val="222222"/>
                </a:solidFill>
                <a:effectLst/>
                <a:latin typeface="Overpass"/>
              </a:rPr>
              <a:t> - Drastic reduction in your body temperature.</a:t>
            </a:r>
          </a:p>
          <a:p>
            <a:pPr marL="158750" indent="0" algn="l">
              <a:buNone/>
            </a:pPr>
            <a:r>
              <a:rPr lang="en-GB" dirty="0">
                <a:solidFill>
                  <a:srgbClr val="222222"/>
                </a:solidFill>
                <a:latin typeface="Overpass"/>
              </a:rPr>
              <a:t> - </a:t>
            </a:r>
            <a:r>
              <a:rPr lang="en-GB" b="0" i="0" dirty="0">
                <a:solidFill>
                  <a:srgbClr val="222222"/>
                </a:solidFill>
                <a:effectLst/>
                <a:latin typeface="Overpass"/>
              </a:rPr>
              <a:t>Your blood pressure goes through the roof.</a:t>
            </a:r>
          </a:p>
          <a:p>
            <a:pPr marL="158750" indent="0" algn="l">
              <a:buNone/>
            </a:pPr>
            <a:r>
              <a:rPr lang="en-GB" dirty="0">
                <a:solidFill>
                  <a:srgbClr val="222222"/>
                </a:solidFill>
                <a:latin typeface="Overpass"/>
              </a:rPr>
              <a:t> - </a:t>
            </a:r>
            <a:r>
              <a:rPr lang="en-GB" b="0" i="0" dirty="0">
                <a:solidFill>
                  <a:srgbClr val="222222"/>
                </a:solidFill>
                <a:effectLst/>
                <a:latin typeface="Overpass"/>
              </a:rPr>
              <a:t> Your heart rate increases.</a:t>
            </a:r>
          </a:p>
          <a:p>
            <a:pPr marL="158750" indent="0" algn="l">
              <a:buNone/>
            </a:pPr>
            <a:r>
              <a:rPr lang="en-GB" dirty="0">
                <a:solidFill>
                  <a:srgbClr val="222222"/>
                </a:solidFill>
                <a:latin typeface="Overpass"/>
              </a:rPr>
              <a:t> - </a:t>
            </a:r>
            <a:r>
              <a:rPr lang="en-GB" b="0" i="0" dirty="0">
                <a:solidFill>
                  <a:srgbClr val="222222"/>
                </a:solidFill>
                <a:effectLst/>
                <a:latin typeface="Overpass"/>
              </a:rPr>
              <a:t> Your breathing becomes fast and shallow.</a:t>
            </a:r>
          </a:p>
          <a:p>
            <a:pPr marL="158750" indent="0" algn="l">
              <a:buNone/>
            </a:pPr>
            <a:r>
              <a:rPr lang="en-GB" b="0" i="0" dirty="0">
                <a:solidFill>
                  <a:srgbClr val="222222"/>
                </a:solidFill>
                <a:effectLst/>
                <a:latin typeface="Overpass"/>
              </a:rPr>
              <a:t>All of these things together </a:t>
            </a:r>
            <a:r>
              <a:rPr lang="en-GB" b="1" i="0" dirty="0">
                <a:solidFill>
                  <a:srgbClr val="222222"/>
                </a:solidFill>
                <a:effectLst/>
                <a:latin typeface="Overpass"/>
              </a:rPr>
              <a:t>drastically</a:t>
            </a:r>
            <a:r>
              <a:rPr lang="en-GB" b="0" i="0" dirty="0">
                <a:solidFill>
                  <a:srgbClr val="222222"/>
                </a:solidFill>
                <a:effectLst/>
                <a:latin typeface="Overpass"/>
              </a:rPr>
              <a:t> reduce your ability to survive.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Cold Water Shock is </a:t>
            </a:r>
            <a:r>
              <a:rPr lang="en-GB" sz="1100" b="1" kern="100" dirty="0">
                <a:effectLst/>
                <a:latin typeface="Calibri" panose="020F0502020204030204" pitchFamily="34" charset="0"/>
                <a:ea typeface="Calibri" panose="020F0502020204030204" pitchFamily="34" charset="0"/>
                <a:cs typeface="Times New Roman" panose="02020603050405020304" pitchFamily="18" charset="0"/>
              </a:rPr>
              <a:t>not</a:t>
            </a:r>
            <a:r>
              <a:rPr lang="en-GB" sz="1100" kern="100" dirty="0">
                <a:effectLst/>
                <a:latin typeface="Calibri" panose="020F0502020204030204" pitchFamily="34" charset="0"/>
                <a:ea typeface="Calibri" panose="020F0502020204030204" pitchFamily="34" charset="0"/>
                <a:cs typeface="Times New Roman" panose="02020603050405020304" pitchFamily="18" charset="0"/>
              </a:rPr>
              <a:t> something you have control over, it is your body’s natural reaction, it doesn’t matter how “hard” you are, or how good a swimmer you are, science takes over all of that.</a:t>
            </a:r>
          </a:p>
          <a:p>
            <a:pPr marL="158750" indent="0" algn="l">
              <a:buNone/>
            </a:pPr>
            <a:endParaRPr lang="en-GB" b="0" i="0" dirty="0">
              <a:solidFill>
                <a:srgbClr val="222222"/>
              </a:solidFill>
              <a:effectLst/>
              <a:latin typeface="Overpass"/>
            </a:endParaRPr>
          </a:p>
          <a:p>
            <a:pPr marL="158750" indent="0" algn="l">
              <a:buNone/>
            </a:pPr>
            <a:r>
              <a:rPr lang="en-GB" b="1" i="0" dirty="0">
                <a:solidFill>
                  <a:srgbClr val="222222"/>
                </a:solidFill>
                <a:effectLst/>
                <a:latin typeface="Overpass"/>
              </a:rPr>
              <a:t>CLICK</a:t>
            </a:r>
          </a:p>
          <a:p>
            <a:pPr marL="158750" indent="0" algn="l">
              <a:buNone/>
            </a:pPr>
            <a:endParaRPr lang="en-GB" b="0" i="0" dirty="0">
              <a:solidFill>
                <a:srgbClr val="222222"/>
              </a:solidFill>
              <a:effectLst/>
              <a:latin typeface="Overpass"/>
            </a:endParaRPr>
          </a:p>
          <a:p>
            <a:pPr algn="l"/>
            <a:r>
              <a:rPr lang="en-GB" b="0" i="0" dirty="0">
                <a:solidFill>
                  <a:srgbClr val="222222"/>
                </a:solidFill>
                <a:effectLst/>
                <a:latin typeface="Overpass"/>
              </a:rPr>
              <a:t>If you do find yourself in trouble in cold water and are getting into difficulty, the simplest but most important advice is “Float to Live”. </a:t>
            </a:r>
          </a:p>
          <a:p>
            <a:pPr algn="l"/>
            <a:r>
              <a:rPr lang="en-GB" b="0" i="0" dirty="0">
                <a:solidFill>
                  <a:srgbClr val="222222"/>
                </a:solidFill>
                <a:effectLst/>
                <a:latin typeface="Overpass"/>
              </a:rPr>
              <a:t>You must fight your instinct to thrash around. Lean back and extend your arms and legs. Float until you can control your breathing. Only then, call for help or swim to safety.</a:t>
            </a:r>
          </a:p>
          <a:p>
            <a:pPr algn="l"/>
            <a:r>
              <a:rPr lang="en-GB" b="0" i="0" dirty="0">
                <a:solidFill>
                  <a:srgbClr val="222222"/>
                </a:solidFill>
                <a:effectLst/>
                <a:latin typeface="Overpass"/>
              </a:rPr>
              <a:t>We’ll just watch another short video to show you how to do this...</a:t>
            </a:r>
          </a:p>
          <a:p>
            <a:pPr marL="158750" indent="0" algn="l">
              <a:buNone/>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 again after video finishes</a:t>
            </a:r>
            <a:endParaRPr lang="en-GB" b="0" i="0" dirty="0">
              <a:solidFill>
                <a:srgbClr val="222222"/>
              </a:solidFill>
              <a:effectLst/>
              <a:latin typeface="Overpass"/>
            </a:endParaRPr>
          </a:p>
          <a:p>
            <a:pPr marL="158750" indent="0" algn="l">
              <a:buNone/>
            </a:pPr>
            <a:endParaRPr lang="en-GB" b="1" i="0" dirty="0">
              <a:solidFill>
                <a:srgbClr val="222222"/>
              </a:solidFill>
              <a:effectLst/>
              <a:latin typeface="Overpass"/>
            </a:endParaRPr>
          </a:p>
          <a:p>
            <a:pPr marL="158750" indent="0" algn="l">
              <a:buNone/>
            </a:pPr>
            <a:endParaRPr lang="en-GB" b="0" i="0" dirty="0">
              <a:solidFill>
                <a:srgbClr val="222222"/>
              </a:solidFill>
              <a:effectLst/>
              <a:latin typeface="Overpass"/>
            </a:endParaRPr>
          </a:p>
          <a:p>
            <a:pPr algn="l"/>
            <a:r>
              <a:rPr lang="en-GB" b="0" i="0" dirty="0">
                <a:solidFill>
                  <a:srgbClr val="222222"/>
                </a:solidFill>
                <a:effectLst/>
                <a:latin typeface="Overpass"/>
              </a:rPr>
              <a:t>If you do see someone in trouble in the water, call 999 and ask for the FIRE SERVICE.</a:t>
            </a:r>
          </a:p>
          <a:p>
            <a:pPr marL="158750" indent="0" algn="l">
              <a:buNone/>
            </a:pPr>
            <a:endParaRPr lang="en-GB" b="0" i="0" dirty="0">
              <a:solidFill>
                <a:srgbClr val="222222"/>
              </a:solidFill>
              <a:effectLst/>
              <a:latin typeface="Overpass"/>
            </a:endParaRPr>
          </a:p>
          <a:p>
            <a:pPr marL="158750" indent="0" algn="l">
              <a:buNone/>
            </a:pPr>
            <a:r>
              <a:rPr lang="en-GB" b="0" i="0" dirty="0">
                <a:solidFill>
                  <a:srgbClr val="222222"/>
                </a:solidFill>
                <a:effectLst/>
                <a:latin typeface="Overpass"/>
              </a:rPr>
              <a:t>(However, If you are at the coast/by the sea on holiday, ask for the Coastguard.)</a:t>
            </a:r>
          </a:p>
          <a:p>
            <a:pPr marL="158750" indent="0" algn="l">
              <a:buNone/>
            </a:pPr>
            <a:endParaRPr lang="en-GB" b="0" i="0" dirty="0">
              <a:solidFill>
                <a:srgbClr val="222222"/>
              </a:solidFill>
              <a:effectLst/>
              <a:latin typeface="Overpas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i="0" dirty="0">
                <a:solidFill>
                  <a:srgbClr val="222222"/>
                </a:solidFill>
                <a:effectLst/>
                <a:latin typeface="Overpass"/>
              </a:rPr>
              <a:t>CLICK</a:t>
            </a:r>
          </a:p>
          <a:p>
            <a:pPr marL="158750" indent="0" algn="l">
              <a:buNone/>
            </a:pPr>
            <a:endParaRPr lang="en-GB" b="0" i="0" dirty="0">
              <a:solidFill>
                <a:srgbClr val="222222"/>
              </a:solidFill>
              <a:effectLst/>
              <a:latin typeface="Overpass"/>
            </a:endParaRP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5993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379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dirty="0"/>
              <a:t>CLICK</a:t>
            </a:r>
          </a:p>
          <a:p>
            <a:pPr marL="0" lvl="0" indent="0" algn="l" rtl="0">
              <a:lnSpc>
                <a:spcPct val="100000"/>
              </a:lnSpc>
              <a:spcBef>
                <a:spcPts val="0"/>
              </a:spcBef>
              <a:spcAft>
                <a:spcPts val="0"/>
              </a:spcAft>
              <a:buSzPts val="1100"/>
              <a:buNone/>
            </a:pPr>
            <a:endParaRPr lang="en-GB" b="1" dirty="0"/>
          </a:p>
          <a:p>
            <a:pPr marL="0" lvl="0" indent="0" algn="l" rtl="0">
              <a:lnSpc>
                <a:spcPct val="100000"/>
              </a:lnSpc>
              <a:spcBef>
                <a:spcPts val="0"/>
              </a:spcBef>
              <a:spcAft>
                <a:spcPts val="0"/>
              </a:spcAft>
              <a:buSzPts val="1100"/>
              <a:buNone/>
            </a:pPr>
            <a:r>
              <a:rPr lang="en-GB" b="0" dirty="0"/>
              <a:t>Recap the information on the posters and What3Words QR code reminder for those that have phones.</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Finish by explaining that you don’t expect people to never go in or near open water, but there are ways they can ensure their own safety and RESPECT THE WATER;</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 - If open water swimming, always swim in pairs if not more, and know the areas that have been recommended or are safe.</a:t>
            </a:r>
          </a:p>
          <a:p>
            <a:pPr marL="0" lvl="0" indent="0" algn="l" rtl="0">
              <a:lnSpc>
                <a:spcPct val="100000"/>
              </a:lnSpc>
              <a:spcBef>
                <a:spcPts val="0"/>
              </a:spcBef>
              <a:spcAft>
                <a:spcPts val="0"/>
              </a:spcAft>
              <a:buSzPts val="1100"/>
              <a:buNone/>
            </a:pPr>
            <a:r>
              <a:rPr lang="en-GB" dirty="0"/>
              <a:t> - If at the coast, always go in the water where there is a lifeguard present</a:t>
            </a:r>
          </a:p>
          <a:p>
            <a:pPr marL="0" lvl="0" indent="0" algn="l" rtl="0">
              <a:lnSpc>
                <a:spcPct val="100000"/>
              </a:lnSpc>
              <a:spcBef>
                <a:spcPts val="0"/>
              </a:spcBef>
              <a:spcAft>
                <a:spcPts val="0"/>
              </a:spcAft>
              <a:buSzPts val="1100"/>
              <a:buNone/>
            </a:pPr>
            <a:r>
              <a:rPr lang="en-GB" dirty="0"/>
              <a:t> - When getting in the water, do it slowly and gradually, so your body can acclimatise to the temperature</a:t>
            </a:r>
          </a:p>
          <a:p>
            <a:pPr marL="0" lvl="0" indent="0" algn="l" rtl="0">
              <a:lnSpc>
                <a:spcPct val="100000"/>
              </a:lnSpc>
              <a:spcBef>
                <a:spcPts val="0"/>
              </a:spcBef>
              <a:spcAft>
                <a:spcPts val="0"/>
              </a:spcAft>
              <a:buSzPts val="1100"/>
              <a:buNone/>
            </a:pPr>
            <a:r>
              <a:rPr lang="en-GB" dirty="0"/>
              <a:t> - Do not go in the water under the influence of drink or drugs</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3203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6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6" name="Google Shape;26;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6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6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6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6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17.jpeg"/><Relationship Id="rId10"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3966"/>
        </a:solidFill>
        <a:effectLst/>
      </p:bgPr>
    </p:bg>
    <p:spTree>
      <p:nvGrpSpPr>
        <p:cNvPr id="1" name="Shape 53"/>
        <p:cNvGrpSpPr/>
        <p:nvPr/>
      </p:nvGrpSpPr>
      <p:grpSpPr>
        <a:xfrm>
          <a:off x="0" y="0"/>
          <a:ext cx="0" cy="0"/>
          <a:chOff x="0" y="0"/>
          <a:chExt cx="0" cy="0"/>
        </a:xfrm>
      </p:grpSpPr>
      <p:sp>
        <p:nvSpPr>
          <p:cNvPr id="56" name="Google Shape;56;p1"/>
          <p:cNvSpPr txBox="1"/>
          <p:nvPr/>
        </p:nvSpPr>
        <p:spPr>
          <a:xfrm>
            <a:off x="525982" y="1616015"/>
            <a:ext cx="5559404"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GB" sz="5000" b="1">
                <a:solidFill>
                  <a:schemeClr val="lt1"/>
                </a:solidFill>
                <a:latin typeface="Century Gothic" panose="020B0502020202020204" pitchFamily="34" charset="0"/>
                <a:ea typeface="Helvetica Neue"/>
                <a:cs typeface="Helvetica Neue"/>
                <a:sym typeface="Helvetica Neue"/>
              </a:rPr>
              <a:t>Water Safety Awareness</a:t>
            </a:r>
            <a:endParaRPr lang="en-GB" sz="5000" b="1" i="0" u="none" strike="noStrike" cap="none">
              <a:solidFill>
                <a:schemeClr val="lt1"/>
              </a:solidFill>
              <a:latin typeface="Century Gothic" panose="020B0502020202020204" pitchFamily="34" charset="0"/>
              <a:ea typeface="Helvetica Neue"/>
              <a:cs typeface="Helvetica Neue"/>
              <a:sym typeface="Helvetica Neue"/>
            </a:endParaRPr>
          </a:p>
        </p:txBody>
      </p:sp>
      <p:cxnSp>
        <p:nvCxnSpPr>
          <p:cNvPr id="60" name="Google Shape;60;p1"/>
          <p:cNvCxnSpPr/>
          <p:nvPr/>
        </p:nvCxnSpPr>
        <p:spPr>
          <a:xfrm>
            <a:off x="543339" y="4258699"/>
            <a:ext cx="4056900" cy="300"/>
          </a:xfrm>
          <a:prstGeom prst="straightConnector1">
            <a:avLst/>
          </a:prstGeom>
          <a:noFill/>
          <a:ln w="9525" cap="flat" cmpd="sng">
            <a:solidFill>
              <a:srgbClr val="00B0F0"/>
            </a:solidFill>
            <a:prstDash val="dot"/>
            <a:round/>
            <a:headEnd type="none" w="sm" len="sm"/>
            <a:tailEnd type="none" w="sm" len="sm"/>
          </a:ln>
        </p:spPr>
      </p:cxnSp>
      <p:graphicFrame>
        <p:nvGraphicFramePr>
          <p:cNvPr id="2" name="Google Shape;59;p1">
            <a:extLst>
              <a:ext uri="{FF2B5EF4-FFF2-40B4-BE49-F238E27FC236}">
                <a16:creationId xmlns:a16="http://schemas.microsoft.com/office/drawing/2014/main" id="{EF6ACDDD-D552-C2E8-1910-FCC99565C5E9}"/>
              </a:ext>
            </a:extLst>
          </p:cNvPr>
          <p:cNvGraphicFramePr/>
          <p:nvPr>
            <p:extLst>
              <p:ext uri="{D42A27DB-BD31-4B8C-83A1-F6EECF244321}">
                <p14:modId xmlns:p14="http://schemas.microsoft.com/office/powerpoint/2010/main" val="2566997603"/>
              </p:ext>
            </p:extLst>
          </p:nvPr>
        </p:nvGraphicFramePr>
        <p:xfrm>
          <a:off x="526360" y="4421536"/>
          <a:ext cx="5183239" cy="344864"/>
        </p:xfrm>
        <a:graphic>
          <a:graphicData uri="http://schemas.openxmlformats.org/drawingml/2006/table">
            <a:tbl>
              <a:tblPr>
                <a:noFill/>
                <a:tableStyleId>{EA7A71C8-6EE8-4ED9-A563-1F777E92D355}</a:tableStyleId>
              </a:tblPr>
              <a:tblGrid>
                <a:gridCol w="1299515">
                  <a:extLst>
                    <a:ext uri="{9D8B030D-6E8A-4147-A177-3AD203B41FA5}">
                      <a16:colId xmlns:a16="http://schemas.microsoft.com/office/drawing/2014/main" val="20000"/>
                    </a:ext>
                  </a:extLst>
                </a:gridCol>
                <a:gridCol w="1284694">
                  <a:extLst>
                    <a:ext uri="{9D8B030D-6E8A-4147-A177-3AD203B41FA5}">
                      <a16:colId xmlns:a16="http://schemas.microsoft.com/office/drawing/2014/main" val="20001"/>
                    </a:ext>
                  </a:extLst>
                </a:gridCol>
                <a:gridCol w="1299515">
                  <a:extLst>
                    <a:ext uri="{9D8B030D-6E8A-4147-A177-3AD203B41FA5}">
                      <a16:colId xmlns:a16="http://schemas.microsoft.com/office/drawing/2014/main" val="20002"/>
                    </a:ext>
                  </a:extLst>
                </a:gridCol>
                <a:gridCol w="1299515">
                  <a:extLst>
                    <a:ext uri="{9D8B030D-6E8A-4147-A177-3AD203B41FA5}">
                      <a16:colId xmlns:a16="http://schemas.microsoft.com/office/drawing/2014/main" val="20003"/>
                    </a:ext>
                  </a:extLst>
                </a:gridCol>
              </a:tblGrid>
              <a:tr h="172432">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a:solidFill>
                            <a:schemeClr val="lt1"/>
                          </a:solidFill>
                          <a:latin typeface="Myriad Pro" panose="020B0503030403020204" pitchFamily="34" charset="0"/>
                          <a:ea typeface="Helvetica Neue"/>
                          <a:cs typeface="Helvetica Neue"/>
                          <a:sym typeface="Helvetica Neue"/>
                        </a:rPr>
                        <a:t>Prepared for</a:t>
                      </a:r>
                      <a:endParaRPr sz="800" b="1" u="none" strike="noStrike" cap="none">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dirty="0">
                          <a:solidFill>
                            <a:schemeClr val="lt1"/>
                          </a:solidFill>
                          <a:latin typeface="Myriad Pro" panose="020B0503030403020204" pitchFamily="34" charset="0"/>
                          <a:ea typeface="Helvetica Neue"/>
                          <a:cs typeface="Helvetica Neue"/>
                          <a:sym typeface="Helvetica Neue"/>
                        </a:rPr>
                        <a:t>Prepared by</a:t>
                      </a:r>
                      <a:endParaRPr sz="800" b="1" u="none" strike="noStrike" cap="none" dirty="0">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a:solidFill>
                            <a:schemeClr val="lt1"/>
                          </a:solidFill>
                          <a:latin typeface="Myriad Pro" panose="020B0503030403020204" pitchFamily="34" charset="0"/>
                          <a:ea typeface="Helvetica Neue"/>
                          <a:cs typeface="Helvetica Neue"/>
                          <a:sym typeface="Helvetica Neue"/>
                        </a:rPr>
                        <a:t>Revision</a:t>
                      </a:r>
                      <a:endParaRPr sz="800" b="1" u="none" strike="noStrike" cap="none">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dirty="0">
                          <a:solidFill>
                            <a:schemeClr val="lt1"/>
                          </a:solidFill>
                          <a:latin typeface="Myriad Pro" panose="020B0503030403020204" pitchFamily="34" charset="0"/>
                          <a:ea typeface="Helvetica Neue"/>
                          <a:cs typeface="Helvetica Neue"/>
                          <a:sym typeface="Helvetica Neue"/>
                        </a:rPr>
                        <a:t>Revision Date</a:t>
                      </a:r>
                      <a:endParaRPr sz="800" b="1" u="none" strike="noStrike" cap="none" dirty="0">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172432">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a:solidFill>
                            <a:schemeClr val="lt1"/>
                          </a:solidFill>
                          <a:latin typeface="Myriad Pro" panose="020B0503030403020204" pitchFamily="34" charset="0"/>
                          <a:ea typeface="Helvetica Neue Light"/>
                          <a:cs typeface="Helvetica Neue Light"/>
                          <a:sym typeface="Helvetica Neue Light"/>
                        </a:rPr>
                        <a:t>Primary Schools</a:t>
                      </a:r>
                      <a:endParaRPr sz="800" u="none" strike="noStrike" cap="none">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a:solidFill>
                            <a:schemeClr val="lt1"/>
                          </a:solidFill>
                          <a:latin typeface="Myriad Pro" panose="020B0503030403020204" pitchFamily="34" charset="0"/>
                          <a:ea typeface="Helvetica Neue Light"/>
                          <a:cs typeface="Helvetica Neue Light"/>
                          <a:sym typeface="Helvetica Neue Light"/>
                        </a:rPr>
                        <a:t>Prevention Training Team</a:t>
                      </a:r>
                      <a:endParaRPr sz="800" u="none" strike="noStrike" cap="none">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a:solidFill>
                            <a:schemeClr val="lt1"/>
                          </a:solidFill>
                          <a:latin typeface="Myriad Pro" panose="020B0503030403020204" pitchFamily="34" charset="0"/>
                          <a:ea typeface="Helvetica Neue Light"/>
                          <a:cs typeface="Helvetica Neue Light"/>
                          <a:sym typeface="Helvetica Neue Light"/>
                        </a:rPr>
                        <a:t>01</a:t>
                      </a:r>
                      <a:endParaRPr sz="800" u="none" strike="noStrike" cap="none">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dirty="0">
                          <a:solidFill>
                            <a:schemeClr val="lt1"/>
                          </a:solidFill>
                          <a:latin typeface="Myriad Pro" panose="020B0503030403020204" pitchFamily="34" charset="0"/>
                          <a:ea typeface="Helvetica Neue Light"/>
                          <a:cs typeface="Helvetica Neue Light"/>
                          <a:sym typeface="Helvetica Neue Light"/>
                        </a:rPr>
                        <a:t>November 2024</a:t>
                      </a:r>
                      <a:endParaRPr sz="800" u="none" strike="noStrike" cap="none" dirty="0">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6FC22854-851E-FD97-567F-D079494E6131}"/>
              </a:ext>
            </a:extLst>
          </p:cNvPr>
          <p:cNvPicPr>
            <a:picLocks noChangeAspect="1"/>
          </p:cNvPicPr>
          <p:nvPr/>
        </p:nvPicPr>
        <p:blipFill>
          <a:blip r:embed="rId3"/>
          <a:stretch>
            <a:fillRect/>
          </a:stretch>
        </p:blipFill>
        <p:spPr>
          <a:xfrm>
            <a:off x="8171013" y="268274"/>
            <a:ext cx="675448" cy="861501"/>
          </a:xfrm>
          <a:prstGeom prst="rect">
            <a:avLst/>
          </a:prstGeom>
        </p:spPr>
      </p:pic>
      <p:cxnSp>
        <p:nvCxnSpPr>
          <p:cNvPr id="6" name="Google Shape;248;p12">
            <a:extLst>
              <a:ext uri="{FF2B5EF4-FFF2-40B4-BE49-F238E27FC236}">
                <a16:creationId xmlns:a16="http://schemas.microsoft.com/office/drawing/2014/main" id="{4CB7BEAC-5DCE-2297-0504-85029412CA9C}"/>
              </a:ext>
            </a:extLst>
          </p:cNvPr>
          <p:cNvCxnSpPr/>
          <p:nvPr/>
        </p:nvCxnSpPr>
        <p:spPr>
          <a:xfrm>
            <a:off x="543339" y="3339533"/>
            <a:ext cx="853500" cy="0"/>
          </a:xfrm>
          <a:prstGeom prst="straightConnector1">
            <a:avLst/>
          </a:prstGeom>
          <a:ln>
            <a:solidFill>
              <a:srgbClr val="00B0F0"/>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826ADD53-7C11-D428-5F90-F07F57469545}"/>
              </a:ext>
            </a:extLst>
          </p:cNvPr>
          <p:cNvGrpSpPr/>
          <p:nvPr/>
        </p:nvGrpSpPr>
        <p:grpSpPr>
          <a:xfrm>
            <a:off x="8219183" y="4321204"/>
            <a:ext cx="579107" cy="554022"/>
            <a:chOff x="7240000" y="378175"/>
            <a:chExt cx="1466100" cy="1466100"/>
          </a:xfrm>
        </p:grpSpPr>
        <p:sp>
          <p:nvSpPr>
            <p:cNvPr id="5" name="Google Shape;70;p2">
              <a:extLst>
                <a:ext uri="{FF2B5EF4-FFF2-40B4-BE49-F238E27FC236}">
                  <a16:creationId xmlns:a16="http://schemas.microsoft.com/office/drawing/2014/main" id="{1CEF0898-9399-26A5-AD83-A1A037976375}"/>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48186815-C2B6-0F31-3B20-5D9BDC40CF82}"/>
                </a:ext>
              </a:extLst>
            </p:cNvPr>
            <p:cNvPicPr>
              <a:picLocks noChangeAspect="1"/>
            </p:cNvPicPr>
            <p:nvPr/>
          </p:nvPicPr>
          <p:blipFill>
            <a:blip r:embed="rId4"/>
            <a:stretch>
              <a:fillRect/>
            </a:stretch>
          </p:blipFill>
          <p:spPr>
            <a:xfrm>
              <a:off x="7459031" y="589609"/>
              <a:ext cx="1028038" cy="103228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64"/>
        <p:cNvGrpSpPr/>
        <p:nvPr/>
      </p:nvGrpSpPr>
      <p:grpSpPr>
        <a:xfrm>
          <a:off x="0" y="0"/>
          <a:ext cx="0" cy="0"/>
          <a:chOff x="0" y="0"/>
          <a:chExt cx="0" cy="0"/>
        </a:xfrm>
      </p:grpSpPr>
      <p:sp>
        <p:nvSpPr>
          <p:cNvPr id="65" name="Google Shape;65;p2"/>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72;p2">
            <a:extLst>
              <a:ext uri="{FF2B5EF4-FFF2-40B4-BE49-F238E27FC236}">
                <a16:creationId xmlns:a16="http://schemas.microsoft.com/office/drawing/2014/main" id="{5599E4B3-930D-5528-1EC4-529860085399}"/>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algn="r">
              <a:buSzPts val="1400"/>
            </a:pPr>
            <a:r>
              <a:rPr lang="en-GB" sz="1400" b="1" i="0" u="none" strike="noStrike" cap="none" dirty="0">
                <a:solidFill>
                  <a:srgbClr val="F3F3F3"/>
                </a:solidFill>
                <a:latin typeface="Myriad Pro"/>
                <a:ea typeface="Helvetica Neue"/>
                <a:cs typeface="Helvetica Neue"/>
                <a:sym typeface="Helvetica Neue"/>
              </a:rPr>
              <a:t>SLIDE 9 OF 10</a:t>
            </a:r>
            <a:r>
              <a:rPr lang="en-GB" b="1" dirty="0">
                <a:solidFill>
                  <a:srgbClr val="F3F3F3"/>
                </a:solidFill>
                <a:latin typeface="Myriad Pro"/>
                <a:ea typeface="Helvetica Neue"/>
                <a:cs typeface="Helvetica Neue"/>
                <a:sym typeface="Helvetica Neue"/>
              </a:rPr>
              <a:t>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sp>
        <p:nvSpPr>
          <p:cNvPr id="4" name="Rectangle 3">
            <a:extLst>
              <a:ext uri="{FF2B5EF4-FFF2-40B4-BE49-F238E27FC236}">
                <a16:creationId xmlns:a16="http://schemas.microsoft.com/office/drawing/2014/main" id="{59B17289-1282-60E0-B86B-18A2824E107F}"/>
              </a:ext>
            </a:extLst>
          </p:cNvPr>
          <p:cNvSpPr/>
          <p:nvPr/>
        </p:nvSpPr>
        <p:spPr>
          <a:xfrm>
            <a:off x="670932" y="2747348"/>
            <a:ext cx="7802136"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cap="none" spc="0" dirty="0">
                <a:ln w="13462">
                  <a:solidFill>
                    <a:srgbClr val="002060"/>
                  </a:solidFill>
                  <a:prstDash val="solid"/>
                </a:ln>
                <a:solidFill>
                  <a:schemeClr val="tx1">
                    <a:lumMod val="85000"/>
                    <a:lumOff val="15000"/>
                  </a:schemeClr>
                </a:solidFill>
                <a:effectLst>
                  <a:outerShdw dist="38100" dir="2700000" algn="bl" rotWithShape="0">
                    <a:schemeClr val="accent5"/>
                  </a:outerShdw>
                </a:effectLst>
              </a:rPr>
              <a:t>Thank you for listening</a:t>
            </a:r>
          </a:p>
        </p:txBody>
      </p:sp>
      <p:sp>
        <p:nvSpPr>
          <p:cNvPr id="10" name="Rectangle 9">
            <a:extLst>
              <a:ext uri="{FF2B5EF4-FFF2-40B4-BE49-F238E27FC236}">
                <a16:creationId xmlns:a16="http://schemas.microsoft.com/office/drawing/2014/main" id="{3128154A-38F9-C48A-2EA5-B1EC405FDB02}"/>
              </a:ext>
            </a:extLst>
          </p:cNvPr>
          <p:cNvSpPr/>
          <p:nvPr/>
        </p:nvSpPr>
        <p:spPr>
          <a:xfrm>
            <a:off x="1882802" y="2747348"/>
            <a:ext cx="5378396"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dirty="0">
                <a:ln w="13462">
                  <a:solidFill>
                    <a:srgbClr val="002060"/>
                  </a:solidFill>
                  <a:prstDash val="solid"/>
                </a:ln>
                <a:solidFill>
                  <a:schemeClr val="tx1">
                    <a:lumMod val="85000"/>
                    <a:lumOff val="15000"/>
                  </a:schemeClr>
                </a:solidFill>
                <a:effectLst>
                  <a:outerShdw dist="38100" dir="2700000" algn="bl" rotWithShape="0">
                    <a:schemeClr val="accent5"/>
                  </a:outerShdw>
                </a:effectLst>
              </a:rPr>
              <a:t>Any questions?</a:t>
            </a:r>
            <a:endParaRPr lang="en-US" sz="5400" b="1" cap="none" spc="0" dirty="0">
              <a:ln w="13462">
                <a:solidFill>
                  <a:srgbClr val="002060"/>
                </a:solidFill>
                <a:prstDash val="solid"/>
              </a:ln>
              <a:solidFill>
                <a:schemeClr val="tx1">
                  <a:lumMod val="85000"/>
                  <a:lumOff val="15000"/>
                </a:schemeClr>
              </a:solidFill>
              <a:effectLst>
                <a:outerShdw dist="38100" dir="2700000" algn="bl" rotWithShape="0">
                  <a:schemeClr val="accent5"/>
                </a:outerShdw>
              </a:effectLst>
            </a:endParaRPr>
          </a:p>
        </p:txBody>
      </p:sp>
      <p:pic>
        <p:nvPicPr>
          <p:cNvPr id="2" name="Picture 2" descr="Cold water - Free weather icons">
            <a:extLst>
              <a:ext uri="{FF2B5EF4-FFF2-40B4-BE49-F238E27FC236}">
                <a16:creationId xmlns:a16="http://schemas.microsoft.com/office/drawing/2014/main" id="{B3B69590-73C1-94C6-0F87-F298D9799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7" y="901353"/>
            <a:ext cx="1762125" cy="176212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2;p2">
            <a:extLst>
              <a:ext uri="{FF2B5EF4-FFF2-40B4-BE49-F238E27FC236}">
                <a16:creationId xmlns:a16="http://schemas.microsoft.com/office/drawing/2014/main" id="{3D6BF890-7C9B-7D2C-2046-DD069B21EE2B}"/>
              </a:ext>
            </a:extLst>
          </p:cNvPr>
          <p:cNvSpPr txBox="1"/>
          <p:nvPr/>
        </p:nvSpPr>
        <p:spPr>
          <a:xfrm>
            <a:off x="279358" y="4636925"/>
            <a:ext cx="130045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solidFill>
                  <a:schemeClr val="bg1"/>
                </a:solidFill>
                <a:latin typeface="Century Gothic" panose="020B0502020202020204" pitchFamily="34" charset="0"/>
                <a:ea typeface="Helvetica Neue"/>
                <a:cs typeface="Helvetica Neue"/>
                <a:sym typeface="Helvetica Neue"/>
              </a:rPr>
              <a:t>Water Safety</a:t>
            </a:r>
            <a:endParaRPr lang="en-GB" sz="1400" b="1" i="0" u="none" strike="noStrike" cap="none">
              <a:solidFill>
                <a:schemeClr val="bg1"/>
              </a:solidFill>
              <a:latin typeface="Century Gothic" panose="020B0502020202020204" pitchFamily="34" charset="0"/>
              <a:ea typeface="Helvetica Neue"/>
              <a:cs typeface="Helvetica Neue"/>
              <a:sym typeface="Helvetica Neue"/>
            </a:endParaRPr>
          </a:p>
        </p:txBody>
      </p:sp>
      <p:pic>
        <p:nvPicPr>
          <p:cNvPr id="9" name="Picture 8" descr="A blue and gold shield with white flowers&#10;&#10;Description automatically generated">
            <a:extLst>
              <a:ext uri="{FF2B5EF4-FFF2-40B4-BE49-F238E27FC236}">
                <a16:creationId xmlns:a16="http://schemas.microsoft.com/office/drawing/2014/main" id="{277226AC-24F1-3D82-5E8F-85ADF923ACB3}"/>
              </a:ext>
            </a:extLst>
          </p:cNvPr>
          <p:cNvPicPr>
            <a:picLocks noChangeAspect="1"/>
          </p:cNvPicPr>
          <p:nvPr/>
        </p:nvPicPr>
        <p:blipFill>
          <a:blip r:embed="rId4"/>
          <a:stretch>
            <a:fillRect/>
          </a:stretch>
        </p:blipFill>
        <p:spPr>
          <a:xfrm>
            <a:off x="8022394" y="206063"/>
            <a:ext cx="810972" cy="923711"/>
          </a:xfrm>
          <a:prstGeom prst="rect">
            <a:avLst/>
          </a:prstGeom>
        </p:spPr>
      </p:pic>
      <p:grpSp>
        <p:nvGrpSpPr>
          <p:cNvPr id="5" name="Group 4">
            <a:extLst>
              <a:ext uri="{FF2B5EF4-FFF2-40B4-BE49-F238E27FC236}">
                <a16:creationId xmlns:a16="http://schemas.microsoft.com/office/drawing/2014/main" id="{DDCE488B-207E-9F35-4F11-9CEFA0F7B874}"/>
              </a:ext>
            </a:extLst>
          </p:cNvPr>
          <p:cNvGrpSpPr/>
          <p:nvPr/>
        </p:nvGrpSpPr>
        <p:grpSpPr>
          <a:xfrm>
            <a:off x="4282447" y="4556183"/>
            <a:ext cx="579107" cy="554022"/>
            <a:chOff x="7240000" y="378175"/>
            <a:chExt cx="1466100" cy="1466100"/>
          </a:xfrm>
        </p:grpSpPr>
        <p:sp>
          <p:nvSpPr>
            <p:cNvPr id="11" name="Google Shape;70;p2">
              <a:extLst>
                <a:ext uri="{FF2B5EF4-FFF2-40B4-BE49-F238E27FC236}">
                  <a16:creationId xmlns:a16="http://schemas.microsoft.com/office/drawing/2014/main" id="{EA6CD959-CD33-266B-A2BB-AF27C39069B6}"/>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 name="Picture 12">
              <a:extLst>
                <a:ext uri="{FF2B5EF4-FFF2-40B4-BE49-F238E27FC236}">
                  <a16:creationId xmlns:a16="http://schemas.microsoft.com/office/drawing/2014/main" id="{A1E5863D-60BD-73DB-15B0-6F6B6B837B61}"/>
                </a:ext>
              </a:extLst>
            </p:cNvPr>
            <p:cNvPicPr>
              <a:picLocks noChangeAspect="1"/>
            </p:cNvPicPr>
            <p:nvPr/>
          </p:nvPicPr>
          <p:blipFill>
            <a:blip r:embed="rId5"/>
            <a:stretch>
              <a:fillRect/>
            </a:stretch>
          </p:blipFill>
          <p:spPr>
            <a:xfrm>
              <a:off x="7459031" y="589609"/>
              <a:ext cx="1028038" cy="1032283"/>
            </a:xfrm>
            <a:prstGeom prst="rect">
              <a:avLst/>
            </a:prstGeom>
          </p:spPr>
        </p:pic>
      </p:grpSp>
    </p:spTree>
    <p:extLst>
      <p:ext uri="{BB962C8B-B14F-4D97-AF65-F5344CB8AC3E}">
        <p14:creationId xmlns:p14="http://schemas.microsoft.com/office/powerpoint/2010/main" val="1123906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1000"/>
                                        <p:tgtEl>
                                          <p:spTgt spid="10"/>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E3966"/>
        </a:solidFill>
        <a:effectLst/>
      </p:bgPr>
    </p:bg>
    <p:spTree>
      <p:nvGrpSpPr>
        <p:cNvPr id="1" name="Shape 53"/>
        <p:cNvGrpSpPr/>
        <p:nvPr/>
      </p:nvGrpSpPr>
      <p:grpSpPr>
        <a:xfrm>
          <a:off x="0" y="0"/>
          <a:ext cx="0" cy="0"/>
          <a:chOff x="0" y="0"/>
          <a:chExt cx="0" cy="0"/>
        </a:xfrm>
      </p:grpSpPr>
      <p:sp>
        <p:nvSpPr>
          <p:cNvPr id="3" name="Google Shape;56;p1">
            <a:extLst>
              <a:ext uri="{FF2B5EF4-FFF2-40B4-BE49-F238E27FC236}">
                <a16:creationId xmlns:a16="http://schemas.microsoft.com/office/drawing/2014/main" id="{77B8AF44-5172-1B94-C14C-D127DE7FC019}"/>
              </a:ext>
            </a:extLst>
          </p:cNvPr>
          <p:cNvSpPr txBox="1"/>
          <p:nvPr/>
        </p:nvSpPr>
        <p:spPr>
          <a:xfrm>
            <a:off x="525981" y="1616015"/>
            <a:ext cx="8074679" cy="9540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GB" sz="5000" b="1" dirty="0">
                <a:solidFill>
                  <a:schemeClr val="lt1"/>
                </a:solidFill>
                <a:latin typeface="Century Gothic" panose="020B0502020202020204" pitchFamily="34" charset="0"/>
                <a:ea typeface="Helvetica Neue"/>
                <a:cs typeface="Helvetica Neue"/>
                <a:sym typeface="Helvetica Neue"/>
              </a:rPr>
              <a:t>Water Safety Awareness</a:t>
            </a:r>
            <a:endParaRPr lang="en-GB" sz="5000" b="1" i="0" u="none" strike="noStrike" cap="none" dirty="0">
              <a:solidFill>
                <a:schemeClr val="lt1"/>
              </a:solidFill>
              <a:latin typeface="Century Gothic" panose="020B0502020202020204" pitchFamily="34" charset="0"/>
              <a:ea typeface="Helvetica Neue"/>
              <a:cs typeface="Helvetica Neue"/>
              <a:sym typeface="Helvetica Neue"/>
            </a:endParaRPr>
          </a:p>
        </p:txBody>
      </p:sp>
      <p:cxnSp>
        <p:nvCxnSpPr>
          <p:cNvPr id="4" name="Google Shape;60;p1">
            <a:extLst>
              <a:ext uri="{FF2B5EF4-FFF2-40B4-BE49-F238E27FC236}">
                <a16:creationId xmlns:a16="http://schemas.microsoft.com/office/drawing/2014/main" id="{1EAC1C99-90FC-0CFA-2587-75C0436481D5}"/>
              </a:ext>
            </a:extLst>
          </p:cNvPr>
          <p:cNvCxnSpPr/>
          <p:nvPr/>
        </p:nvCxnSpPr>
        <p:spPr>
          <a:xfrm>
            <a:off x="543339" y="4258699"/>
            <a:ext cx="4056900" cy="300"/>
          </a:xfrm>
          <a:prstGeom prst="straightConnector1">
            <a:avLst/>
          </a:prstGeom>
          <a:noFill/>
          <a:ln w="9525" cap="flat" cmpd="sng">
            <a:solidFill>
              <a:srgbClr val="00B0F0"/>
            </a:solidFill>
            <a:prstDash val="dot"/>
            <a:round/>
            <a:headEnd type="none" w="sm" len="sm"/>
            <a:tailEnd type="none" w="sm" len="sm"/>
          </a:ln>
        </p:spPr>
      </p:cxnSp>
      <p:graphicFrame>
        <p:nvGraphicFramePr>
          <p:cNvPr id="5" name="Google Shape;59;p1">
            <a:extLst>
              <a:ext uri="{FF2B5EF4-FFF2-40B4-BE49-F238E27FC236}">
                <a16:creationId xmlns:a16="http://schemas.microsoft.com/office/drawing/2014/main" id="{1F99B0CD-D866-D423-CC13-187D19BEC2D6}"/>
              </a:ext>
            </a:extLst>
          </p:cNvPr>
          <p:cNvGraphicFramePr/>
          <p:nvPr>
            <p:extLst>
              <p:ext uri="{D42A27DB-BD31-4B8C-83A1-F6EECF244321}">
                <p14:modId xmlns:p14="http://schemas.microsoft.com/office/powerpoint/2010/main" val="741627142"/>
              </p:ext>
            </p:extLst>
          </p:nvPr>
        </p:nvGraphicFramePr>
        <p:xfrm>
          <a:off x="526360" y="4421536"/>
          <a:ext cx="5183239" cy="344864"/>
        </p:xfrm>
        <a:graphic>
          <a:graphicData uri="http://schemas.openxmlformats.org/drawingml/2006/table">
            <a:tbl>
              <a:tblPr>
                <a:noFill/>
                <a:tableStyleId>{EA7A71C8-6EE8-4ED9-A563-1F777E92D355}</a:tableStyleId>
              </a:tblPr>
              <a:tblGrid>
                <a:gridCol w="1299515">
                  <a:extLst>
                    <a:ext uri="{9D8B030D-6E8A-4147-A177-3AD203B41FA5}">
                      <a16:colId xmlns:a16="http://schemas.microsoft.com/office/drawing/2014/main" val="20000"/>
                    </a:ext>
                  </a:extLst>
                </a:gridCol>
                <a:gridCol w="1284694">
                  <a:extLst>
                    <a:ext uri="{9D8B030D-6E8A-4147-A177-3AD203B41FA5}">
                      <a16:colId xmlns:a16="http://schemas.microsoft.com/office/drawing/2014/main" val="20001"/>
                    </a:ext>
                  </a:extLst>
                </a:gridCol>
                <a:gridCol w="1299515">
                  <a:extLst>
                    <a:ext uri="{9D8B030D-6E8A-4147-A177-3AD203B41FA5}">
                      <a16:colId xmlns:a16="http://schemas.microsoft.com/office/drawing/2014/main" val="20002"/>
                    </a:ext>
                  </a:extLst>
                </a:gridCol>
                <a:gridCol w="1299515">
                  <a:extLst>
                    <a:ext uri="{9D8B030D-6E8A-4147-A177-3AD203B41FA5}">
                      <a16:colId xmlns:a16="http://schemas.microsoft.com/office/drawing/2014/main" val="20003"/>
                    </a:ext>
                  </a:extLst>
                </a:gridCol>
              </a:tblGrid>
              <a:tr h="172432">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a:solidFill>
                            <a:schemeClr val="lt1"/>
                          </a:solidFill>
                          <a:latin typeface="Myriad Pro" panose="020B0503030403020204" pitchFamily="34" charset="0"/>
                          <a:ea typeface="Helvetica Neue"/>
                          <a:cs typeface="Helvetica Neue"/>
                          <a:sym typeface="Helvetica Neue"/>
                        </a:rPr>
                        <a:t>Prepared for</a:t>
                      </a:r>
                      <a:endParaRPr sz="800" b="1" u="none" strike="noStrike" cap="none">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a:solidFill>
                            <a:schemeClr val="lt1"/>
                          </a:solidFill>
                          <a:latin typeface="Myriad Pro" panose="020B0503030403020204" pitchFamily="34" charset="0"/>
                          <a:ea typeface="Helvetica Neue"/>
                          <a:cs typeface="Helvetica Neue"/>
                          <a:sym typeface="Helvetica Neue"/>
                        </a:rPr>
                        <a:t>Prepared by</a:t>
                      </a:r>
                      <a:endParaRPr sz="800" b="1" u="none" strike="noStrike" cap="none">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a:solidFill>
                            <a:schemeClr val="lt1"/>
                          </a:solidFill>
                          <a:latin typeface="Myriad Pro" panose="020B0503030403020204" pitchFamily="34" charset="0"/>
                          <a:ea typeface="Helvetica Neue"/>
                          <a:cs typeface="Helvetica Neue"/>
                          <a:sym typeface="Helvetica Neue"/>
                        </a:rPr>
                        <a:t>Revision</a:t>
                      </a:r>
                      <a:endParaRPr sz="800" b="1" u="none" strike="noStrike" cap="none">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b="1" u="none" strike="noStrike" cap="none">
                          <a:solidFill>
                            <a:schemeClr val="lt1"/>
                          </a:solidFill>
                          <a:latin typeface="Myriad Pro" panose="020B0503030403020204" pitchFamily="34" charset="0"/>
                          <a:ea typeface="Helvetica Neue"/>
                          <a:cs typeface="Helvetica Neue"/>
                          <a:sym typeface="Helvetica Neue"/>
                        </a:rPr>
                        <a:t>Revision Date</a:t>
                      </a:r>
                      <a:endParaRPr sz="800" b="1" u="none" strike="noStrike" cap="none">
                        <a:solidFill>
                          <a:schemeClr val="lt1"/>
                        </a:solidFill>
                        <a:latin typeface="Myriad Pro" panose="020B0503030403020204" pitchFamily="34" charset="0"/>
                        <a:ea typeface="Helvetica Neue"/>
                        <a:cs typeface="Helvetica Neue"/>
                        <a:sym typeface="Helvetica Neue"/>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172432">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a:solidFill>
                            <a:schemeClr val="lt1"/>
                          </a:solidFill>
                          <a:latin typeface="Myriad Pro" panose="020B0503030403020204" pitchFamily="34" charset="0"/>
                          <a:ea typeface="Helvetica Neue Light"/>
                          <a:cs typeface="Helvetica Neue Light"/>
                          <a:sym typeface="Helvetica Neue Light"/>
                        </a:rPr>
                        <a:t>Primary Schools</a:t>
                      </a:r>
                      <a:endParaRPr sz="800" u="none" strike="noStrike" cap="none">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a:solidFill>
                            <a:schemeClr val="lt1"/>
                          </a:solidFill>
                          <a:latin typeface="Myriad Pro" panose="020B0503030403020204" pitchFamily="34" charset="0"/>
                          <a:ea typeface="Helvetica Neue Light"/>
                          <a:cs typeface="Helvetica Neue Light"/>
                          <a:sym typeface="Helvetica Neue Light"/>
                        </a:rPr>
                        <a:t>Prevention Training Team</a:t>
                      </a:r>
                      <a:endParaRPr sz="800" u="none" strike="noStrike" cap="none">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a:solidFill>
                            <a:schemeClr val="lt1"/>
                          </a:solidFill>
                          <a:latin typeface="Myriad Pro" panose="020B0503030403020204" pitchFamily="34" charset="0"/>
                          <a:ea typeface="Helvetica Neue Light"/>
                          <a:cs typeface="Helvetica Neue Light"/>
                          <a:sym typeface="Helvetica Neue Light"/>
                        </a:rPr>
                        <a:t>01</a:t>
                      </a:r>
                      <a:endParaRPr sz="800" u="none" strike="noStrike" cap="none">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800"/>
                        <a:buFont typeface="Arial"/>
                        <a:buNone/>
                      </a:pPr>
                      <a:r>
                        <a:rPr lang="en-GB" sz="800" u="none" strike="noStrike" cap="none">
                          <a:solidFill>
                            <a:schemeClr val="lt1"/>
                          </a:solidFill>
                          <a:latin typeface="Myriad Pro" panose="020B0503030403020204" pitchFamily="34" charset="0"/>
                          <a:ea typeface="Helvetica Neue Light"/>
                          <a:cs typeface="Helvetica Neue Light"/>
                          <a:sym typeface="Helvetica Neue Light"/>
                        </a:rPr>
                        <a:t>November 2024</a:t>
                      </a:r>
                      <a:endParaRPr sz="800" u="none" strike="noStrike" cap="none">
                        <a:solidFill>
                          <a:schemeClr val="lt1"/>
                        </a:solidFill>
                        <a:latin typeface="Myriad Pro" panose="020B0503030403020204" pitchFamily="34" charset="0"/>
                        <a:ea typeface="Helvetica Neue Light"/>
                        <a:cs typeface="Helvetica Neue Light"/>
                        <a:sym typeface="Helvetica Neue Light"/>
                      </a:endParaRPr>
                    </a:p>
                  </a:txBody>
                  <a:tcPr marL="0" marR="0" marT="0" marB="0">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D94F85D7-3271-4535-3815-2075D63E0BA6}"/>
              </a:ext>
            </a:extLst>
          </p:cNvPr>
          <p:cNvPicPr>
            <a:picLocks noChangeAspect="1"/>
          </p:cNvPicPr>
          <p:nvPr/>
        </p:nvPicPr>
        <p:blipFill>
          <a:blip r:embed="rId3"/>
          <a:stretch>
            <a:fillRect/>
          </a:stretch>
        </p:blipFill>
        <p:spPr>
          <a:xfrm>
            <a:off x="8171013" y="268274"/>
            <a:ext cx="675448" cy="861501"/>
          </a:xfrm>
          <a:prstGeom prst="rect">
            <a:avLst/>
          </a:prstGeom>
        </p:spPr>
      </p:pic>
      <p:cxnSp>
        <p:nvCxnSpPr>
          <p:cNvPr id="7" name="Google Shape;248;p12">
            <a:extLst>
              <a:ext uri="{FF2B5EF4-FFF2-40B4-BE49-F238E27FC236}">
                <a16:creationId xmlns:a16="http://schemas.microsoft.com/office/drawing/2014/main" id="{4A1CD050-25E0-A107-466C-34157A08978A}"/>
              </a:ext>
            </a:extLst>
          </p:cNvPr>
          <p:cNvCxnSpPr/>
          <p:nvPr/>
        </p:nvCxnSpPr>
        <p:spPr>
          <a:xfrm>
            <a:off x="641310" y="2512741"/>
            <a:ext cx="853500" cy="0"/>
          </a:xfrm>
          <a:prstGeom prst="straightConnector1">
            <a:avLst/>
          </a:prstGeom>
          <a:ln>
            <a:solidFill>
              <a:srgbClr val="00B0F0"/>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6F0A267D-865F-9264-3A4B-D12144282B5D}"/>
              </a:ext>
            </a:extLst>
          </p:cNvPr>
          <p:cNvGrpSpPr/>
          <p:nvPr/>
        </p:nvGrpSpPr>
        <p:grpSpPr>
          <a:xfrm>
            <a:off x="8219183" y="4321204"/>
            <a:ext cx="579107" cy="554022"/>
            <a:chOff x="7240000" y="378175"/>
            <a:chExt cx="1466100" cy="1466100"/>
          </a:xfrm>
        </p:grpSpPr>
        <p:sp>
          <p:nvSpPr>
            <p:cNvPr id="8" name="Google Shape;70;p2">
              <a:extLst>
                <a:ext uri="{FF2B5EF4-FFF2-40B4-BE49-F238E27FC236}">
                  <a16:creationId xmlns:a16="http://schemas.microsoft.com/office/drawing/2014/main" id="{6FFA09B6-717E-F1D9-2903-ABF398D68CA1}"/>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4663B591-27EA-CD32-6FF2-E8DDFC41527F}"/>
                </a:ext>
              </a:extLst>
            </p:cNvPr>
            <p:cNvPicPr>
              <a:picLocks noChangeAspect="1"/>
            </p:cNvPicPr>
            <p:nvPr/>
          </p:nvPicPr>
          <p:blipFill>
            <a:blip r:embed="rId4"/>
            <a:stretch>
              <a:fillRect/>
            </a:stretch>
          </p:blipFill>
          <p:spPr>
            <a:xfrm>
              <a:off x="7459031" y="589609"/>
              <a:ext cx="1028038" cy="1032283"/>
            </a:xfrm>
            <a:prstGeom prst="rect">
              <a:avLst/>
            </a:prstGeom>
          </p:spPr>
        </p:pic>
      </p:grpSp>
      <p:sp>
        <p:nvSpPr>
          <p:cNvPr id="10" name="TextBox 9">
            <a:extLst>
              <a:ext uri="{FF2B5EF4-FFF2-40B4-BE49-F238E27FC236}">
                <a16:creationId xmlns:a16="http://schemas.microsoft.com/office/drawing/2014/main" id="{86E7FD4A-BC76-3250-C311-4BC013051601}"/>
              </a:ext>
            </a:extLst>
          </p:cNvPr>
          <p:cNvSpPr txBox="1"/>
          <p:nvPr/>
        </p:nvSpPr>
        <p:spPr>
          <a:xfrm>
            <a:off x="525981" y="2526008"/>
            <a:ext cx="5086649" cy="646331"/>
          </a:xfrm>
          <a:prstGeom prst="rect">
            <a:avLst/>
          </a:prstGeom>
          <a:noFill/>
        </p:spPr>
        <p:txBody>
          <a:bodyPr wrap="none" rtlCol="0">
            <a:spAutoFit/>
          </a:bodyPr>
          <a:lstStyle/>
          <a:p>
            <a:r>
              <a:rPr lang="en-GB" sz="3600" dirty="0">
                <a:solidFill>
                  <a:schemeClr val="bg1"/>
                </a:solidFill>
                <a:latin typeface="Century Gothic" panose="020B0502020202020204" pitchFamily="34" charset="0"/>
              </a:rPr>
              <a:t>Thank you for listening</a:t>
            </a:r>
          </a:p>
        </p:txBody>
      </p:sp>
    </p:spTree>
    <p:extLst>
      <p:ext uri="{BB962C8B-B14F-4D97-AF65-F5344CB8AC3E}">
        <p14:creationId xmlns:p14="http://schemas.microsoft.com/office/powerpoint/2010/main" val="39204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246"/>
        <p:cNvGrpSpPr/>
        <p:nvPr/>
      </p:nvGrpSpPr>
      <p:grpSpPr>
        <a:xfrm>
          <a:off x="0" y="0"/>
          <a:ext cx="0" cy="0"/>
          <a:chOff x="0" y="0"/>
          <a:chExt cx="0" cy="0"/>
        </a:xfrm>
      </p:grpSpPr>
      <p:sp>
        <p:nvSpPr>
          <p:cNvPr id="5" name="Google Shape;65;p2">
            <a:extLst>
              <a:ext uri="{FF2B5EF4-FFF2-40B4-BE49-F238E27FC236}">
                <a16:creationId xmlns:a16="http://schemas.microsoft.com/office/drawing/2014/main" id="{C2930B21-7D5F-20C5-7155-8B34DE06D9B3}"/>
              </a:ext>
            </a:extLst>
          </p:cNvPr>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8" name="Google Shape;248;p12"/>
          <p:cNvCxnSpPr/>
          <p:nvPr/>
        </p:nvCxnSpPr>
        <p:spPr>
          <a:xfrm>
            <a:off x="386308" y="801053"/>
            <a:ext cx="853500" cy="0"/>
          </a:xfrm>
          <a:prstGeom prst="straightConnector1">
            <a:avLst/>
          </a:prstGeom>
          <a:noFill/>
          <a:ln w="28575" cap="flat" cmpd="sng">
            <a:solidFill>
              <a:srgbClr val="00B0F0"/>
            </a:solidFill>
            <a:prstDash val="solid"/>
            <a:round/>
            <a:headEnd type="none" w="sm" len="sm"/>
            <a:tailEnd type="none" w="sm" len="sm"/>
          </a:ln>
        </p:spPr>
      </p:cxnSp>
      <p:sp>
        <p:nvSpPr>
          <p:cNvPr id="3" name="Title 1">
            <a:extLst>
              <a:ext uri="{FF2B5EF4-FFF2-40B4-BE49-F238E27FC236}">
                <a16:creationId xmlns:a16="http://schemas.microsoft.com/office/drawing/2014/main" id="{73E8C9C6-ABF6-91B9-0963-B5194E0E7F3F}"/>
              </a:ext>
            </a:extLst>
          </p:cNvPr>
          <p:cNvSpPr txBox="1">
            <a:spLocks/>
          </p:cNvSpPr>
          <p:nvPr/>
        </p:nvSpPr>
        <p:spPr>
          <a:xfrm>
            <a:off x="0" y="266507"/>
            <a:ext cx="2841879" cy="480561"/>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b="1" kern="1200">
                <a:solidFill>
                  <a:schemeClr val="tx1"/>
                </a:solidFill>
                <a:latin typeface="Century Gothic"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200" dirty="0">
                <a:solidFill>
                  <a:srgbClr val="293E6B"/>
                </a:solidFill>
              </a:rPr>
              <a:t>Objectives</a:t>
            </a:r>
            <a:endParaRPr kumimoji="0" lang="en-GB" sz="3200" b="1" i="0" u="none" strike="noStrike" kern="1200" cap="none" spc="0" normalizeH="0" baseline="0" noProof="0" dirty="0">
              <a:ln>
                <a:noFill/>
              </a:ln>
              <a:solidFill>
                <a:srgbClr val="293E6B"/>
              </a:solidFill>
              <a:effectLst/>
              <a:uLnTx/>
              <a:uFillTx/>
              <a:latin typeface="Century Gothic" pitchFamily="34" charset="0"/>
              <a:ea typeface="+mj-ea"/>
              <a:cs typeface="Arial" pitchFamily="34" charset="0"/>
            </a:endParaRPr>
          </a:p>
        </p:txBody>
      </p:sp>
      <p:sp>
        <p:nvSpPr>
          <p:cNvPr id="13" name="Google Shape;72;p2">
            <a:extLst>
              <a:ext uri="{FF2B5EF4-FFF2-40B4-BE49-F238E27FC236}">
                <a16:creationId xmlns:a16="http://schemas.microsoft.com/office/drawing/2014/main" id="{F79DCC97-091F-FBB9-A86F-8A0A1906E124}"/>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dirty="0">
                <a:solidFill>
                  <a:srgbClr val="F3F3F3"/>
                </a:solidFill>
                <a:latin typeface="Myriad Pro"/>
                <a:ea typeface="Helvetica Neue"/>
                <a:cs typeface="Helvetica Neue"/>
                <a:sym typeface="Helvetica Neue"/>
              </a:rPr>
              <a:t>SLIDE 1 of 10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sp>
        <p:nvSpPr>
          <p:cNvPr id="4" name="TextBox 3">
            <a:extLst>
              <a:ext uri="{FF2B5EF4-FFF2-40B4-BE49-F238E27FC236}">
                <a16:creationId xmlns:a16="http://schemas.microsoft.com/office/drawing/2014/main" id="{24A23942-9822-5432-B682-5E2D33444D3A}"/>
              </a:ext>
            </a:extLst>
          </p:cNvPr>
          <p:cNvSpPr txBox="1"/>
          <p:nvPr/>
        </p:nvSpPr>
        <p:spPr>
          <a:xfrm>
            <a:off x="542924" y="1362075"/>
            <a:ext cx="6105525"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2E3966"/>
                </a:solidFill>
              </a:rPr>
              <a:t>To learn how to help someone in cold water</a:t>
            </a:r>
          </a:p>
          <a:p>
            <a:pPr marL="285750" indent="-285750">
              <a:buFont typeface="Arial" panose="020B0604020202020204" pitchFamily="34" charset="0"/>
              <a:buChar char="•"/>
            </a:pPr>
            <a:endParaRPr lang="en-GB" sz="2400" dirty="0">
              <a:solidFill>
                <a:srgbClr val="2E3966"/>
              </a:solidFill>
            </a:endParaRPr>
          </a:p>
          <a:p>
            <a:endParaRPr lang="en-GB" sz="2400" dirty="0">
              <a:solidFill>
                <a:srgbClr val="2E3966"/>
              </a:solidFill>
            </a:endParaRPr>
          </a:p>
          <a:p>
            <a:pPr marL="285750" indent="-285750">
              <a:buFont typeface="Arial" panose="020B0604020202020204" pitchFamily="34" charset="0"/>
              <a:buChar char="•"/>
            </a:pPr>
            <a:r>
              <a:rPr lang="en-GB" sz="2400" dirty="0">
                <a:solidFill>
                  <a:srgbClr val="2E3966"/>
                </a:solidFill>
              </a:rPr>
              <a:t>To learn what to do if you find yourself in cold water</a:t>
            </a:r>
          </a:p>
          <a:p>
            <a:pPr marL="285750" indent="-285750">
              <a:buFont typeface="Arial" panose="020B0604020202020204" pitchFamily="34" charset="0"/>
              <a:buChar char="•"/>
            </a:pPr>
            <a:endParaRPr lang="en-GB" sz="2400" dirty="0">
              <a:solidFill>
                <a:srgbClr val="2E3966"/>
              </a:solidFill>
            </a:endParaRPr>
          </a:p>
          <a:p>
            <a:pPr marL="285750" indent="-285750">
              <a:buFont typeface="Arial" panose="020B0604020202020204" pitchFamily="34" charset="0"/>
              <a:buChar char="•"/>
            </a:pPr>
            <a:endParaRPr lang="en-GB" sz="2400" dirty="0">
              <a:solidFill>
                <a:srgbClr val="2E3966"/>
              </a:solidFill>
            </a:endParaRPr>
          </a:p>
        </p:txBody>
      </p:sp>
      <p:pic>
        <p:nvPicPr>
          <p:cNvPr id="1026" name="Picture 2" descr="Cold water - Free weather icons">
            <a:extLst>
              <a:ext uri="{FF2B5EF4-FFF2-40B4-BE49-F238E27FC236}">
                <a16:creationId xmlns:a16="http://schemas.microsoft.com/office/drawing/2014/main" id="{C9B84F97-79BB-485C-6C4C-ADF675948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1" y="1552575"/>
            <a:ext cx="17621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gold shield with white flowers&#10;&#10;Description automatically generated">
            <a:extLst>
              <a:ext uri="{FF2B5EF4-FFF2-40B4-BE49-F238E27FC236}">
                <a16:creationId xmlns:a16="http://schemas.microsoft.com/office/drawing/2014/main" id="{789B1309-3933-DE18-5656-F5F30EDDAE1F}"/>
              </a:ext>
            </a:extLst>
          </p:cNvPr>
          <p:cNvPicPr>
            <a:picLocks noChangeAspect="1"/>
          </p:cNvPicPr>
          <p:nvPr/>
        </p:nvPicPr>
        <p:blipFill>
          <a:blip r:embed="rId4"/>
          <a:stretch>
            <a:fillRect/>
          </a:stretch>
        </p:blipFill>
        <p:spPr>
          <a:xfrm>
            <a:off x="8022394" y="206063"/>
            <a:ext cx="810972" cy="923711"/>
          </a:xfrm>
          <a:prstGeom prst="rect">
            <a:avLst/>
          </a:prstGeom>
        </p:spPr>
      </p:pic>
      <p:grpSp>
        <p:nvGrpSpPr>
          <p:cNvPr id="12" name="Group 11">
            <a:extLst>
              <a:ext uri="{FF2B5EF4-FFF2-40B4-BE49-F238E27FC236}">
                <a16:creationId xmlns:a16="http://schemas.microsoft.com/office/drawing/2014/main" id="{7BBD5E7E-D118-2948-1CB4-BE2B94C86CC9}"/>
              </a:ext>
            </a:extLst>
          </p:cNvPr>
          <p:cNvGrpSpPr/>
          <p:nvPr/>
        </p:nvGrpSpPr>
        <p:grpSpPr>
          <a:xfrm>
            <a:off x="4282447" y="4556183"/>
            <a:ext cx="579107" cy="554022"/>
            <a:chOff x="7240000" y="378175"/>
            <a:chExt cx="1466100" cy="1466100"/>
          </a:xfrm>
        </p:grpSpPr>
        <p:sp>
          <p:nvSpPr>
            <p:cNvPr id="8" name="Google Shape;70;p2">
              <a:extLst>
                <a:ext uri="{FF2B5EF4-FFF2-40B4-BE49-F238E27FC236}">
                  <a16:creationId xmlns:a16="http://schemas.microsoft.com/office/drawing/2014/main" id="{D923917F-44D6-75EE-6DA6-CF24D266644C}"/>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A6A712F2-E347-BBA2-D5B0-712AA774813C}"/>
                </a:ext>
              </a:extLst>
            </p:cNvPr>
            <p:cNvPicPr>
              <a:picLocks noChangeAspect="1"/>
            </p:cNvPicPr>
            <p:nvPr/>
          </p:nvPicPr>
          <p:blipFill>
            <a:blip r:embed="rId5"/>
            <a:stretch>
              <a:fillRect/>
            </a:stretch>
          </p:blipFill>
          <p:spPr>
            <a:xfrm>
              <a:off x="7459031" y="589609"/>
              <a:ext cx="1028038" cy="1032283"/>
            </a:xfrm>
            <a:prstGeom prst="rect">
              <a:avLst/>
            </a:prstGeom>
          </p:spPr>
        </p:pic>
      </p:grpSp>
      <p:sp>
        <p:nvSpPr>
          <p:cNvPr id="15" name="Google Shape;72;p2">
            <a:extLst>
              <a:ext uri="{FF2B5EF4-FFF2-40B4-BE49-F238E27FC236}">
                <a16:creationId xmlns:a16="http://schemas.microsoft.com/office/drawing/2014/main" id="{3549FC42-745F-CE1E-78E9-2FB5689E82E5}"/>
              </a:ext>
            </a:extLst>
          </p:cNvPr>
          <p:cNvSpPr txBox="1"/>
          <p:nvPr/>
        </p:nvSpPr>
        <p:spPr>
          <a:xfrm>
            <a:off x="279358" y="4636925"/>
            <a:ext cx="130045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solidFill>
                  <a:schemeClr val="bg1"/>
                </a:solidFill>
                <a:latin typeface="Century Gothic" panose="020B0502020202020204" pitchFamily="34" charset="0"/>
                <a:ea typeface="Helvetica Neue"/>
                <a:cs typeface="Helvetica Neue"/>
                <a:sym typeface="Helvetica Neue"/>
              </a:rPr>
              <a:t>Water Safety</a:t>
            </a:r>
            <a:endParaRPr lang="en-GB" sz="1400" b="1" i="0" u="none" strike="noStrike" cap="none">
              <a:solidFill>
                <a:schemeClr val="bg1"/>
              </a:solidFill>
              <a:latin typeface="Century Gothic" panose="020B0502020202020204" pitchFamily="34" charset="0"/>
              <a:ea typeface="Helvetica Neue"/>
              <a:cs typeface="Helvetica Neue"/>
              <a:sym typeface="Helvetica Neue"/>
            </a:endParaRPr>
          </a:p>
        </p:txBody>
      </p:sp>
    </p:spTree>
    <p:extLst>
      <p:ext uri="{BB962C8B-B14F-4D97-AF65-F5344CB8AC3E}">
        <p14:creationId xmlns:p14="http://schemas.microsoft.com/office/powerpoint/2010/main" val="3367009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246"/>
        <p:cNvGrpSpPr/>
        <p:nvPr/>
      </p:nvGrpSpPr>
      <p:grpSpPr>
        <a:xfrm>
          <a:off x="0" y="0"/>
          <a:ext cx="0" cy="0"/>
          <a:chOff x="0" y="0"/>
          <a:chExt cx="0" cy="0"/>
        </a:xfrm>
      </p:grpSpPr>
      <p:cxnSp>
        <p:nvCxnSpPr>
          <p:cNvPr id="248" name="Google Shape;248;p12"/>
          <p:cNvCxnSpPr/>
          <p:nvPr/>
        </p:nvCxnSpPr>
        <p:spPr>
          <a:xfrm>
            <a:off x="334792" y="831104"/>
            <a:ext cx="853500" cy="0"/>
          </a:xfrm>
          <a:prstGeom prst="straightConnector1">
            <a:avLst/>
          </a:prstGeom>
          <a:noFill/>
          <a:ln w="28575" cap="flat" cmpd="sng">
            <a:solidFill>
              <a:srgbClr val="00B0F0"/>
            </a:solidFill>
            <a:prstDash val="solid"/>
            <a:round/>
            <a:headEnd type="none" w="sm" len="sm"/>
            <a:tailEnd type="none" w="sm" len="sm"/>
          </a:ln>
        </p:spPr>
      </p:cxnSp>
      <p:sp>
        <p:nvSpPr>
          <p:cNvPr id="3" name="Title 1">
            <a:extLst>
              <a:ext uri="{FF2B5EF4-FFF2-40B4-BE49-F238E27FC236}">
                <a16:creationId xmlns:a16="http://schemas.microsoft.com/office/drawing/2014/main" id="{73E8C9C6-ABF6-91B9-0963-B5194E0E7F3F}"/>
              </a:ext>
            </a:extLst>
          </p:cNvPr>
          <p:cNvSpPr txBox="1">
            <a:spLocks/>
          </p:cNvSpPr>
          <p:nvPr/>
        </p:nvSpPr>
        <p:spPr>
          <a:xfrm>
            <a:off x="0" y="354623"/>
            <a:ext cx="5175504" cy="480561"/>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b="1" kern="1200">
                <a:solidFill>
                  <a:schemeClr val="tx1"/>
                </a:solidFill>
                <a:latin typeface="Century Gothic"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293E6B"/>
                </a:solidFill>
                <a:effectLst/>
                <a:uLnTx/>
                <a:uFillTx/>
                <a:latin typeface="Century Gothic" pitchFamily="34" charset="0"/>
                <a:ea typeface="+mj-ea"/>
                <a:cs typeface="Arial" pitchFamily="34" charset="0"/>
              </a:rPr>
              <a:t>Some cold hard facts...</a:t>
            </a:r>
          </a:p>
        </p:txBody>
      </p:sp>
      <p:pic>
        <p:nvPicPr>
          <p:cNvPr id="6" name="Picture 5">
            <a:extLst>
              <a:ext uri="{FF2B5EF4-FFF2-40B4-BE49-F238E27FC236}">
                <a16:creationId xmlns:a16="http://schemas.microsoft.com/office/drawing/2014/main" id="{DFAB9AB8-4C0A-7163-1457-2625A401A78F}"/>
              </a:ext>
            </a:extLst>
          </p:cNvPr>
          <p:cNvPicPr>
            <a:picLocks noChangeAspect="1"/>
          </p:cNvPicPr>
          <p:nvPr/>
        </p:nvPicPr>
        <p:blipFill>
          <a:blip r:embed="rId3"/>
          <a:stretch>
            <a:fillRect/>
          </a:stretch>
        </p:blipFill>
        <p:spPr>
          <a:xfrm>
            <a:off x="6308270" y="1283532"/>
            <a:ext cx="2629730" cy="1479223"/>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79D0FDE2-94CC-A565-8405-894810F40FDA}"/>
              </a:ext>
            </a:extLst>
          </p:cNvPr>
          <p:cNvSpPr txBox="1"/>
          <p:nvPr/>
        </p:nvSpPr>
        <p:spPr>
          <a:xfrm>
            <a:off x="0" y="1203853"/>
            <a:ext cx="6385432" cy="3108543"/>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2E3966"/>
                </a:solidFill>
              </a:rPr>
              <a:t>In 2022  	 	         	</a:t>
            </a:r>
          </a:p>
          <a:p>
            <a:r>
              <a:rPr lang="en-GB" sz="2400" dirty="0">
                <a:solidFill>
                  <a:srgbClr val="2E3966"/>
                </a:solidFill>
              </a:rPr>
              <a:t> 		 </a:t>
            </a:r>
            <a:r>
              <a:rPr lang="en-GB" sz="2400" b="1" dirty="0">
                <a:solidFill>
                  <a:srgbClr val="2E3966"/>
                </a:solidFill>
              </a:rPr>
              <a:t>105</a:t>
            </a:r>
            <a:r>
              <a:rPr lang="en-GB" sz="2400" dirty="0">
                <a:solidFill>
                  <a:srgbClr val="2E3966"/>
                </a:solidFill>
              </a:rPr>
              <a:t> during June, July &amp; August</a:t>
            </a:r>
          </a:p>
          <a:p>
            <a:endParaRPr lang="en-GB" sz="2400" dirty="0">
              <a:solidFill>
                <a:srgbClr val="2E3966"/>
              </a:solidFill>
            </a:endParaRPr>
          </a:p>
          <a:p>
            <a:pPr marL="285750" indent="-285750">
              <a:buFont typeface="Arial" panose="020B0604020202020204" pitchFamily="34" charset="0"/>
              <a:buChar char="•"/>
            </a:pPr>
            <a:r>
              <a:rPr lang="en-GB" sz="2400" b="1" dirty="0">
                <a:solidFill>
                  <a:srgbClr val="2E3966"/>
                </a:solidFill>
              </a:rPr>
              <a:t>60% </a:t>
            </a:r>
            <a:r>
              <a:rPr lang="en-GB" sz="2400" dirty="0">
                <a:solidFill>
                  <a:srgbClr val="2E3966"/>
                </a:solidFill>
              </a:rPr>
              <a:t>of deaths were in...</a:t>
            </a:r>
          </a:p>
          <a:p>
            <a:endParaRPr lang="en-GB" sz="2400" dirty="0">
              <a:solidFill>
                <a:srgbClr val="2E3966"/>
              </a:solidFill>
            </a:endParaRPr>
          </a:p>
          <a:p>
            <a:endParaRPr lang="en-GB" sz="2400" dirty="0">
              <a:solidFill>
                <a:srgbClr val="2E3966"/>
              </a:solidFill>
            </a:endParaRPr>
          </a:p>
          <a:p>
            <a:pPr marL="285750" indent="-285750">
              <a:buFont typeface="Arial" panose="020B0604020202020204" pitchFamily="34" charset="0"/>
              <a:buChar char="•"/>
            </a:pPr>
            <a:r>
              <a:rPr lang="en-GB" sz="2400" b="1" dirty="0">
                <a:solidFill>
                  <a:srgbClr val="2E3966"/>
                </a:solidFill>
              </a:rPr>
              <a:t>83% </a:t>
            </a:r>
            <a:r>
              <a:rPr lang="en-GB" sz="2400" dirty="0">
                <a:solidFill>
                  <a:srgbClr val="2E3966"/>
                </a:solidFill>
              </a:rPr>
              <a:t>of those fatalities were </a:t>
            </a:r>
            <a:r>
              <a:rPr lang="en-GB" sz="2400" b="1" dirty="0">
                <a:solidFill>
                  <a:srgbClr val="2E3966"/>
                </a:solidFill>
              </a:rPr>
              <a:t>MALES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8" name="Picture 7">
            <a:extLst>
              <a:ext uri="{FF2B5EF4-FFF2-40B4-BE49-F238E27FC236}">
                <a16:creationId xmlns:a16="http://schemas.microsoft.com/office/drawing/2014/main" id="{806FBDB3-55E6-8E93-7005-23AB32670780}"/>
              </a:ext>
            </a:extLst>
          </p:cNvPr>
          <p:cNvPicPr>
            <a:picLocks noChangeAspect="1"/>
          </p:cNvPicPr>
          <p:nvPr/>
        </p:nvPicPr>
        <p:blipFill>
          <a:blip r:embed="rId4"/>
          <a:stretch>
            <a:fillRect/>
          </a:stretch>
        </p:blipFill>
        <p:spPr>
          <a:xfrm>
            <a:off x="6308270" y="2924975"/>
            <a:ext cx="2629730" cy="1477574"/>
          </a:xfrm>
          <a:prstGeom prst="rect">
            <a:avLst/>
          </a:prstGeom>
          <a:ln>
            <a:noFill/>
          </a:ln>
          <a:effectLst>
            <a:outerShdw blurRad="190500" algn="tl" rotWithShape="0">
              <a:srgbClr val="000000">
                <a:alpha val="70000"/>
              </a:srgbClr>
            </a:outerShdw>
          </a:effectLst>
        </p:spPr>
      </p:pic>
      <p:cxnSp>
        <p:nvCxnSpPr>
          <p:cNvPr id="15" name="Straight Arrow Connector 14">
            <a:extLst>
              <a:ext uri="{FF2B5EF4-FFF2-40B4-BE49-F238E27FC236}">
                <a16:creationId xmlns:a16="http://schemas.microsoft.com/office/drawing/2014/main" id="{4EF75DB2-60DF-C745-2F33-740A7EAE1B09}"/>
              </a:ext>
            </a:extLst>
          </p:cNvPr>
          <p:cNvCxnSpPr>
            <a:cxnSpLocks/>
          </p:cNvCxnSpPr>
          <p:nvPr/>
        </p:nvCxnSpPr>
        <p:spPr>
          <a:xfrm>
            <a:off x="1530723" y="1426389"/>
            <a:ext cx="276626" cy="0"/>
          </a:xfrm>
          <a:prstGeom prst="straightConnector1">
            <a:avLst/>
          </a:prstGeom>
          <a:ln w="28575">
            <a:solidFill>
              <a:srgbClr val="2E396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126D8D1-0F20-88AC-E36E-E8E3B16EC625}"/>
              </a:ext>
            </a:extLst>
          </p:cNvPr>
          <p:cNvSpPr txBox="1"/>
          <p:nvPr/>
        </p:nvSpPr>
        <p:spPr>
          <a:xfrm>
            <a:off x="1922930" y="1203853"/>
            <a:ext cx="4744890" cy="461665"/>
          </a:xfrm>
          <a:prstGeom prst="rect">
            <a:avLst/>
          </a:prstGeom>
          <a:noFill/>
        </p:spPr>
        <p:txBody>
          <a:bodyPr wrap="square">
            <a:spAutoFit/>
          </a:bodyPr>
          <a:lstStyle/>
          <a:p>
            <a:r>
              <a:rPr lang="en-GB" sz="2400" b="1" dirty="0">
                <a:solidFill>
                  <a:srgbClr val="2E3966"/>
                </a:solidFill>
              </a:rPr>
              <a:t>226</a:t>
            </a:r>
            <a:r>
              <a:rPr lang="en-GB" sz="2400" dirty="0">
                <a:solidFill>
                  <a:srgbClr val="2E3966"/>
                </a:solidFill>
              </a:rPr>
              <a:t> accidental fatalities </a:t>
            </a:r>
          </a:p>
        </p:txBody>
      </p:sp>
      <p:sp>
        <p:nvSpPr>
          <p:cNvPr id="19" name="TextBox 18">
            <a:extLst>
              <a:ext uri="{FF2B5EF4-FFF2-40B4-BE49-F238E27FC236}">
                <a16:creationId xmlns:a16="http://schemas.microsoft.com/office/drawing/2014/main" id="{6038879B-E3B2-99FE-AA99-B1406F849894}"/>
              </a:ext>
            </a:extLst>
          </p:cNvPr>
          <p:cNvSpPr txBox="1"/>
          <p:nvPr/>
        </p:nvSpPr>
        <p:spPr>
          <a:xfrm>
            <a:off x="288501" y="2300083"/>
            <a:ext cx="6185647" cy="830997"/>
          </a:xfrm>
          <a:prstGeom prst="rect">
            <a:avLst/>
          </a:prstGeom>
          <a:noFill/>
        </p:spPr>
        <p:txBody>
          <a:bodyPr wrap="square">
            <a:spAutoFit/>
          </a:bodyPr>
          <a:lstStyle/>
          <a:p>
            <a:r>
              <a:rPr lang="en-GB" sz="2400" dirty="0">
                <a:solidFill>
                  <a:srgbClr val="2E3966"/>
                </a:solidFill>
              </a:rPr>
              <a:t>			       rivers, canals, quarries &amp; inland waters, </a:t>
            </a:r>
            <a:r>
              <a:rPr lang="en-GB" sz="2400" b="1" dirty="0">
                <a:solidFill>
                  <a:srgbClr val="2E3966"/>
                </a:solidFill>
              </a:rPr>
              <a:t>not</a:t>
            </a:r>
            <a:r>
              <a:rPr lang="en-GB" sz="2400" dirty="0">
                <a:solidFill>
                  <a:srgbClr val="2E3966"/>
                </a:solidFill>
              </a:rPr>
              <a:t> in the sea.</a:t>
            </a:r>
          </a:p>
        </p:txBody>
      </p:sp>
      <p:sp>
        <p:nvSpPr>
          <p:cNvPr id="10" name="Google Shape;65;p2">
            <a:extLst>
              <a:ext uri="{FF2B5EF4-FFF2-40B4-BE49-F238E27FC236}">
                <a16:creationId xmlns:a16="http://schemas.microsoft.com/office/drawing/2014/main" id="{CEA25E4F-07FD-64C4-011F-390109A998E6}"/>
              </a:ext>
            </a:extLst>
          </p:cNvPr>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72;p2">
            <a:extLst>
              <a:ext uri="{FF2B5EF4-FFF2-40B4-BE49-F238E27FC236}">
                <a16:creationId xmlns:a16="http://schemas.microsoft.com/office/drawing/2014/main" id="{F79DCC97-091F-FBB9-A86F-8A0A1906E124}"/>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dirty="0">
                <a:solidFill>
                  <a:srgbClr val="F3F3F3"/>
                </a:solidFill>
                <a:latin typeface="Myriad Pro"/>
                <a:ea typeface="Helvetica Neue"/>
                <a:cs typeface="Helvetica Neue"/>
                <a:sym typeface="Helvetica Neue"/>
              </a:rPr>
              <a:t>SLIDE 2 of 10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pic>
        <p:nvPicPr>
          <p:cNvPr id="2" name="Picture 1" descr="A blue and gold shield with white flowers&#10;&#10;Description automatically generated">
            <a:extLst>
              <a:ext uri="{FF2B5EF4-FFF2-40B4-BE49-F238E27FC236}">
                <a16:creationId xmlns:a16="http://schemas.microsoft.com/office/drawing/2014/main" id="{23E0D166-A3BE-278A-E123-07615D090468}"/>
              </a:ext>
            </a:extLst>
          </p:cNvPr>
          <p:cNvPicPr>
            <a:picLocks noChangeAspect="1"/>
          </p:cNvPicPr>
          <p:nvPr/>
        </p:nvPicPr>
        <p:blipFill>
          <a:blip r:embed="rId5"/>
          <a:stretch>
            <a:fillRect/>
          </a:stretch>
        </p:blipFill>
        <p:spPr>
          <a:xfrm>
            <a:off x="8022394" y="206063"/>
            <a:ext cx="810972" cy="923711"/>
          </a:xfrm>
          <a:prstGeom prst="rect">
            <a:avLst/>
          </a:prstGeom>
        </p:spPr>
      </p:pic>
      <p:sp>
        <p:nvSpPr>
          <p:cNvPr id="4" name="Google Shape;72;p2">
            <a:extLst>
              <a:ext uri="{FF2B5EF4-FFF2-40B4-BE49-F238E27FC236}">
                <a16:creationId xmlns:a16="http://schemas.microsoft.com/office/drawing/2014/main" id="{E40FE267-405E-D06A-4805-9781835FCE15}"/>
              </a:ext>
            </a:extLst>
          </p:cNvPr>
          <p:cNvSpPr txBox="1"/>
          <p:nvPr/>
        </p:nvSpPr>
        <p:spPr>
          <a:xfrm>
            <a:off x="279358" y="4636925"/>
            <a:ext cx="130045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solidFill>
                  <a:schemeClr val="bg1"/>
                </a:solidFill>
                <a:latin typeface="Century Gothic" panose="020B0502020202020204" pitchFamily="34" charset="0"/>
                <a:ea typeface="Helvetica Neue"/>
                <a:cs typeface="Helvetica Neue"/>
                <a:sym typeface="Helvetica Neue"/>
              </a:rPr>
              <a:t>Water Safety</a:t>
            </a:r>
            <a:endParaRPr lang="en-GB" sz="1400" b="1" i="0" u="none" strike="noStrike" cap="none">
              <a:solidFill>
                <a:schemeClr val="bg1"/>
              </a:solidFill>
              <a:latin typeface="Century Gothic" panose="020B0502020202020204" pitchFamily="34" charset="0"/>
              <a:ea typeface="Helvetica Neue"/>
              <a:cs typeface="Helvetica Neue"/>
              <a:sym typeface="Helvetica Neue"/>
            </a:endParaRPr>
          </a:p>
        </p:txBody>
      </p:sp>
      <p:grpSp>
        <p:nvGrpSpPr>
          <p:cNvPr id="5" name="Group 4">
            <a:extLst>
              <a:ext uri="{FF2B5EF4-FFF2-40B4-BE49-F238E27FC236}">
                <a16:creationId xmlns:a16="http://schemas.microsoft.com/office/drawing/2014/main" id="{78F2E2FA-2C53-3166-25B8-E081C4758497}"/>
              </a:ext>
            </a:extLst>
          </p:cNvPr>
          <p:cNvGrpSpPr/>
          <p:nvPr/>
        </p:nvGrpSpPr>
        <p:grpSpPr>
          <a:xfrm>
            <a:off x="4282447" y="4556183"/>
            <a:ext cx="579107" cy="554022"/>
            <a:chOff x="7240000" y="378175"/>
            <a:chExt cx="1466100" cy="1466100"/>
          </a:xfrm>
        </p:grpSpPr>
        <p:sp>
          <p:nvSpPr>
            <p:cNvPr id="9" name="Google Shape;70;p2">
              <a:extLst>
                <a:ext uri="{FF2B5EF4-FFF2-40B4-BE49-F238E27FC236}">
                  <a16:creationId xmlns:a16="http://schemas.microsoft.com/office/drawing/2014/main" id="{DF1B7ACF-4A86-74FA-2E73-36C2217EF804}"/>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790DFFAB-2045-5BD6-CFFB-FBE52852CFC2}"/>
                </a:ext>
              </a:extLst>
            </p:cNvPr>
            <p:cNvPicPr>
              <a:picLocks noChangeAspect="1"/>
            </p:cNvPicPr>
            <p:nvPr/>
          </p:nvPicPr>
          <p:blipFill>
            <a:blip r:embed="rId6"/>
            <a:stretch>
              <a:fillRect/>
            </a:stretch>
          </p:blipFill>
          <p:spPr>
            <a:xfrm>
              <a:off x="7459031" y="589609"/>
              <a:ext cx="1028038" cy="103228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calcmode="lin" valueType="num">
                                      <p:cBhvr additive="base">
                                        <p:cTn id="3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 calcmode="lin" valueType="num">
                                      <p:cBhvr additive="base">
                                        <p:cTn id="5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64"/>
        <p:cNvGrpSpPr/>
        <p:nvPr/>
      </p:nvGrpSpPr>
      <p:grpSpPr>
        <a:xfrm>
          <a:off x="0" y="0"/>
          <a:ext cx="0" cy="0"/>
          <a:chOff x="0" y="0"/>
          <a:chExt cx="0" cy="0"/>
        </a:xfrm>
      </p:grpSpPr>
      <p:sp>
        <p:nvSpPr>
          <p:cNvPr id="65" name="Google Shape;65;p2"/>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3" name="Google Shape;73;p2"/>
          <p:cNvCxnSpPr/>
          <p:nvPr/>
        </p:nvCxnSpPr>
        <p:spPr>
          <a:xfrm>
            <a:off x="458244" y="667918"/>
            <a:ext cx="853500" cy="0"/>
          </a:xfrm>
          <a:prstGeom prst="straightConnector1">
            <a:avLst/>
          </a:prstGeom>
          <a:noFill/>
          <a:ln w="28575" cap="flat" cmpd="sng">
            <a:solidFill>
              <a:srgbClr val="00B0F0"/>
            </a:solidFill>
            <a:prstDash val="solid"/>
            <a:round/>
            <a:headEnd type="none" w="sm" len="sm"/>
            <a:tailEnd type="none" w="sm" len="sm"/>
          </a:ln>
        </p:spPr>
      </p:cxnSp>
      <p:sp>
        <p:nvSpPr>
          <p:cNvPr id="12" name="Google Shape;72;p2">
            <a:extLst>
              <a:ext uri="{FF2B5EF4-FFF2-40B4-BE49-F238E27FC236}">
                <a16:creationId xmlns:a16="http://schemas.microsoft.com/office/drawing/2014/main" id="{5599E4B3-930D-5528-1EC4-529860085399}"/>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dirty="0">
                <a:solidFill>
                  <a:srgbClr val="F3F3F3"/>
                </a:solidFill>
                <a:latin typeface="Myriad Pro"/>
                <a:ea typeface="Helvetica Neue"/>
                <a:cs typeface="Helvetica Neue"/>
                <a:sym typeface="Helvetica Neue"/>
              </a:rPr>
              <a:t>SLIDE 3 of 10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grpSp>
        <p:nvGrpSpPr>
          <p:cNvPr id="20" name="Group 19">
            <a:extLst>
              <a:ext uri="{FF2B5EF4-FFF2-40B4-BE49-F238E27FC236}">
                <a16:creationId xmlns:a16="http://schemas.microsoft.com/office/drawing/2014/main" id="{7D638F4E-2DD7-1C6C-A369-7BF4913A7624}"/>
              </a:ext>
            </a:extLst>
          </p:cNvPr>
          <p:cNvGrpSpPr/>
          <p:nvPr/>
        </p:nvGrpSpPr>
        <p:grpSpPr>
          <a:xfrm>
            <a:off x="6326877" y="2316593"/>
            <a:ext cx="1079489" cy="1016054"/>
            <a:chOff x="7239999" y="614252"/>
            <a:chExt cx="1466100" cy="1466100"/>
          </a:xfrm>
        </p:grpSpPr>
        <p:sp>
          <p:nvSpPr>
            <p:cNvPr id="21" name="Google Shape;70;p2">
              <a:extLst>
                <a:ext uri="{FF2B5EF4-FFF2-40B4-BE49-F238E27FC236}">
                  <a16:creationId xmlns:a16="http://schemas.microsoft.com/office/drawing/2014/main" id="{17AB05B5-1FE2-4DFA-2B1B-1B1CC2234E62}"/>
                </a:ext>
              </a:extLst>
            </p:cNvPr>
            <p:cNvSpPr/>
            <p:nvPr/>
          </p:nvSpPr>
          <p:spPr>
            <a:xfrm>
              <a:off x="7239999" y="614252"/>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Picture 21">
              <a:extLst>
                <a:ext uri="{FF2B5EF4-FFF2-40B4-BE49-F238E27FC236}">
                  <a16:creationId xmlns:a16="http://schemas.microsoft.com/office/drawing/2014/main" id="{2BBDE1DC-C39B-A926-A991-F6EC829E2875}"/>
                </a:ext>
              </a:extLst>
            </p:cNvPr>
            <p:cNvPicPr>
              <a:picLocks noChangeAspect="1"/>
            </p:cNvPicPr>
            <p:nvPr/>
          </p:nvPicPr>
          <p:blipFill>
            <a:blip r:embed="rId3"/>
            <a:stretch>
              <a:fillRect/>
            </a:stretch>
          </p:blipFill>
          <p:spPr>
            <a:xfrm>
              <a:off x="7459030" y="871093"/>
              <a:ext cx="1028038" cy="1032283"/>
            </a:xfrm>
            <a:prstGeom prst="rect">
              <a:avLst/>
            </a:prstGeom>
          </p:spPr>
        </p:pic>
      </p:grpSp>
      <p:pic>
        <p:nvPicPr>
          <p:cNvPr id="23" name="Picture 22">
            <a:extLst>
              <a:ext uri="{FF2B5EF4-FFF2-40B4-BE49-F238E27FC236}">
                <a16:creationId xmlns:a16="http://schemas.microsoft.com/office/drawing/2014/main" id="{55F7E7EB-9DAF-698C-8179-0B85A0666D0E}"/>
              </a:ext>
            </a:extLst>
          </p:cNvPr>
          <p:cNvPicPr>
            <a:picLocks noChangeAspect="1"/>
          </p:cNvPicPr>
          <p:nvPr/>
        </p:nvPicPr>
        <p:blipFill>
          <a:blip r:embed="rId4"/>
          <a:stretch>
            <a:fillRect/>
          </a:stretch>
        </p:blipFill>
        <p:spPr>
          <a:xfrm>
            <a:off x="264256" y="1127144"/>
            <a:ext cx="1722241" cy="104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9B93F468-B62C-9DAD-A34D-673576EC9C2D}"/>
              </a:ext>
            </a:extLst>
          </p:cNvPr>
          <p:cNvPicPr>
            <a:picLocks noChangeAspect="1"/>
          </p:cNvPicPr>
          <p:nvPr/>
        </p:nvPicPr>
        <p:blipFill>
          <a:blip r:embed="rId5"/>
          <a:stretch>
            <a:fillRect/>
          </a:stretch>
        </p:blipFill>
        <p:spPr>
          <a:xfrm>
            <a:off x="3680570" y="2637875"/>
            <a:ext cx="2116302" cy="1114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10960E66-7EF5-4694-B745-E16EBB25FF4C}"/>
              </a:ext>
            </a:extLst>
          </p:cNvPr>
          <p:cNvPicPr>
            <a:picLocks noChangeAspect="1"/>
          </p:cNvPicPr>
          <p:nvPr/>
        </p:nvPicPr>
        <p:blipFill>
          <a:blip r:embed="rId6"/>
          <a:stretch>
            <a:fillRect/>
          </a:stretch>
        </p:blipFill>
        <p:spPr>
          <a:xfrm>
            <a:off x="2187582" y="1191776"/>
            <a:ext cx="1731645" cy="1162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238A7237-80DD-3DF9-CB59-106DFC94B066}"/>
              </a:ext>
            </a:extLst>
          </p:cNvPr>
          <p:cNvPicPr>
            <a:picLocks noChangeAspect="1"/>
          </p:cNvPicPr>
          <p:nvPr/>
        </p:nvPicPr>
        <p:blipFill>
          <a:blip r:embed="rId7"/>
          <a:stretch>
            <a:fillRect/>
          </a:stretch>
        </p:blipFill>
        <p:spPr>
          <a:xfrm>
            <a:off x="1825542" y="2642807"/>
            <a:ext cx="1599809" cy="1528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5F736602-836E-AEE0-506B-B21A24BF28FE}"/>
              </a:ext>
            </a:extLst>
          </p:cNvPr>
          <p:cNvPicPr>
            <a:picLocks noChangeAspect="1"/>
          </p:cNvPicPr>
          <p:nvPr/>
        </p:nvPicPr>
        <p:blipFill>
          <a:blip r:embed="rId8"/>
          <a:stretch>
            <a:fillRect/>
          </a:stretch>
        </p:blipFill>
        <p:spPr>
          <a:xfrm>
            <a:off x="327027" y="2464825"/>
            <a:ext cx="1187405" cy="1718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86BF09A2-6EFD-EEE5-085B-0D518FDE6C1A}"/>
              </a:ext>
            </a:extLst>
          </p:cNvPr>
          <p:cNvPicPr>
            <a:picLocks noChangeAspect="1"/>
          </p:cNvPicPr>
          <p:nvPr/>
        </p:nvPicPr>
        <p:blipFill>
          <a:blip r:embed="rId9"/>
          <a:stretch>
            <a:fillRect/>
          </a:stretch>
        </p:blipFill>
        <p:spPr>
          <a:xfrm>
            <a:off x="5982666" y="3250956"/>
            <a:ext cx="1767912" cy="1181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a:extLst>
              <a:ext uri="{FF2B5EF4-FFF2-40B4-BE49-F238E27FC236}">
                <a16:creationId xmlns:a16="http://schemas.microsoft.com/office/drawing/2014/main" id="{A56EDE9D-70B6-D9CD-DD44-A2EFD046D635}"/>
              </a:ext>
            </a:extLst>
          </p:cNvPr>
          <p:cNvSpPr txBox="1"/>
          <p:nvPr/>
        </p:nvSpPr>
        <p:spPr>
          <a:xfrm>
            <a:off x="327027" y="153003"/>
            <a:ext cx="2701381"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What do we do?</a:t>
            </a:r>
          </a:p>
        </p:txBody>
      </p:sp>
      <p:pic>
        <p:nvPicPr>
          <p:cNvPr id="1030" name="Picture 6" descr="Stuck - Leala Vanbest &lt;i&gt;(Image: SWNS)&lt;/i&gt;">
            <a:extLst>
              <a:ext uri="{FF2B5EF4-FFF2-40B4-BE49-F238E27FC236}">
                <a16:creationId xmlns:a16="http://schemas.microsoft.com/office/drawing/2014/main" id="{BEA173EB-2806-327F-2713-7D37C093529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886" r="67677" b="18685"/>
          <a:stretch/>
        </p:blipFill>
        <p:spPr bwMode="auto">
          <a:xfrm>
            <a:off x="6104428" y="268158"/>
            <a:ext cx="1187405" cy="1847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erson and person sitting at a table&#10;&#10;Description automatically generated">
            <a:extLst>
              <a:ext uri="{FF2B5EF4-FFF2-40B4-BE49-F238E27FC236}">
                <a16:creationId xmlns:a16="http://schemas.microsoft.com/office/drawing/2014/main" id="{8D265C2B-0E43-7E39-89C0-503ECEA35E47}"/>
              </a:ext>
            </a:extLst>
          </p:cNvPr>
          <p:cNvPicPr>
            <a:picLocks noChangeAspect="1"/>
          </p:cNvPicPr>
          <p:nvPr/>
        </p:nvPicPr>
        <p:blipFill>
          <a:blip r:embed="rId11"/>
          <a:stretch>
            <a:fillRect/>
          </a:stretch>
        </p:blipFill>
        <p:spPr>
          <a:xfrm>
            <a:off x="4091333" y="1005412"/>
            <a:ext cx="1811683" cy="1162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School Visit Bedfordshire">
            <a:extLst>
              <a:ext uri="{FF2B5EF4-FFF2-40B4-BE49-F238E27FC236}">
                <a16:creationId xmlns:a16="http://schemas.microsoft.com/office/drawing/2014/main" id="{B6833D70-2ED4-7704-B1CF-CAC823C027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7639" y="1961805"/>
            <a:ext cx="1408462" cy="1056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Google Shape;72;p2">
            <a:extLst>
              <a:ext uri="{FF2B5EF4-FFF2-40B4-BE49-F238E27FC236}">
                <a16:creationId xmlns:a16="http://schemas.microsoft.com/office/drawing/2014/main" id="{13B5DB8F-8EC5-6531-FE38-096D7B1AA030}"/>
              </a:ext>
            </a:extLst>
          </p:cNvPr>
          <p:cNvSpPr txBox="1"/>
          <p:nvPr/>
        </p:nvSpPr>
        <p:spPr>
          <a:xfrm>
            <a:off x="279358" y="4636925"/>
            <a:ext cx="130045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solidFill>
                  <a:schemeClr val="bg1"/>
                </a:solidFill>
                <a:latin typeface="Century Gothic" panose="020B0502020202020204" pitchFamily="34" charset="0"/>
                <a:ea typeface="Helvetica Neue"/>
                <a:cs typeface="Helvetica Neue"/>
                <a:sym typeface="Helvetica Neue"/>
              </a:rPr>
              <a:t>Water Safety</a:t>
            </a:r>
            <a:endParaRPr lang="en-GB" sz="1400" b="1" i="0" u="none" strike="noStrike" cap="none">
              <a:solidFill>
                <a:schemeClr val="bg1"/>
              </a:solidFill>
              <a:latin typeface="Century Gothic" panose="020B0502020202020204" pitchFamily="34" charset="0"/>
              <a:ea typeface="Helvetica Neue"/>
              <a:cs typeface="Helvetica Neue"/>
              <a:sym typeface="Helvetica Neue"/>
            </a:endParaRPr>
          </a:p>
        </p:txBody>
      </p:sp>
      <p:pic>
        <p:nvPicPr>
          <p:cNvPr id="11" name="Picture 10" descr="A blue and gold shield with white flowers&#10;&#10;Description automatically generated">
            <a:extLst>
              <a:ext uri="{FF2B5EF4-FFF2-40B4-BE49-F238E27FC236}">
                <a16:creationId xmlns:a16="http://schemas.microsoft.com/office/drawing/2014/main" id="{8CD369D0-DD46-A1C5-E842-491BA590A005}"/>
              </a:ext>
            </a:extLst>
          </p:cNvPr>
          <p:cNvPicPr>
            <a:picLocks noChangeAspect="1"/>
          </p:cNvPicPr>
          <p:nvPr/>
        </p:nvPicPr>
        <p:blipFill>
          <a:blip r:embed="rId13"/>
          <a:stretch>
            <a:fillRect/>
          </a:stretch>
        </p:blipFill>
        <p:spPr>
          <a:xfrm>
            <a:off x="8022394" y="206063"/>
            <a:ext cx="810972" cy="923711"/>
          </a:xfrm>
          <a:prstGeom prst="rect">
            <a:avLst/>
          </a:prstGeom>
        </p:spPr>
      </p:pic>
      <p:grpSp>
        <p:nvGrpSpPr>
          <p:cNvPr id="2" name="Group 1">
            <a:extLst>
              <a:ext uri="{FF2B5EF4-FFF2-40B4-BE49-F238E27FC236}">
                <a16:creationId xmlns:a16="http://schemas.microsoft.com/office/drawing/2014/main" id="{18C9248F-504A-09D7-85C7-385EC5BA4D11}"/>
              </a:ext>
            </a:extLst>
          </p:cNvPr>
          <p:cNvGrpSpPr/>
          <p:nvPr/>
        </p:nvGrpSpPr>
        <p:grpSpPr>
          <a:xfrm>
            <a:off x="4282447" y="4556183"/>
            <a:ext cx="579107" cy="554022"/>
            <a:chOff x="7240000" y="378175"/>
            <a:chExt cx="1466100" cy="1466100"/>
          </a:xfrm>
        </p:grpSpPr>
        <p:sp>
          <p:nvSpPr>
            <p:cNvPr id="3" name="Google Shape;70;p2">
              <a:extLst>
                <a:ext uri="{FF2B5EF4-FFF2-40B4-BE49-F238E27FC236}">
                  <a16:creationId xmlns:a16="http://schemas.microsoft.com/office/drawing/2014/main" id="{05BB0781-B068-51B3-AE43-5D3CE7602A76}"/>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E6B3E4CB-2BF8-ECD9-D582-D28AAC609E64}"/>
                </a:ext>
              </a:extLst>
            </p:cNvPr>
            <p:cNvPicPr>
              <a:picLocks noChangeAspect="1"/>
            </p:cNvPicPr>
            <p:nvPr/>
          </p:nvPicPr>
          <p:blipFill>
            <a:blip r:embed="rId3"/>
            <a:stretch>
              <a:fillRect/>
            </a:stretch>
          </p:blipFill>
          <p:spPr>
            <a:xfrm>
              <a:off x="7459031" y="589609"/>
              <a:ext cx="1028038" cy="1032283"/>
            </a:xfrm>
            <a:prstGeom prst="rect">
              <a:avLst/>
            </a:prstGeom>
          </p:spPr>
        </p:pic>
      </p:grpSp>
    </p:spTree>
    <p:extLst>
      <p:ext uri="{BB962C8B-B14F-4D97-AF65-F5344CB8AC3E}">
        <p14:creationId xmlns:p14="http://schemas.microsoft.com/office/powerpoint/2010/main" val="537030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 calcmode="lin" valueType="num">
                                      <p:cBhvr additive="base">
                                        <p:cTn id="58" dur="500" fill="hold"/>
                                        <p:tgtEl>
                                          <p:spTgt spid="1026"/>
                                        </p:tgtEl>
                                        <p:attrNameLst>
                                          <p:attrName>ppt_x</p:attrName>
                                        </p:attrNameLst>
                                      </p:cBhvr>
                                      <p:tavLst>
                                        <p:tav tm="0">
                                          <p:val>
                                            <p:strVal val="#ppt_x"/>
                                          </p:val>
                                        </p:tav>
                                        <p:tav tm="100000">
                                          <p:val>
                                            <p:strVal val="#ppt_x"/>
                                          </p:val>
                                        </p:tav>
                                      </p:tavLst>
                                    </p:anim>
                                    <p:anim calcmode="lin" valueType="num">
                                      <p:cBhvr additive="base">
                                        <p:cTn id="59"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1030"/>
                                        </p:tgtEl>
                                        <p:attrNameLst>
                                          <p:attrName>style.visibility</p:attrName>
                                        </p:attrNameLst>
                                      </p:cBhvr>
                                      <p:to>
                                        <p:strVal val="visible"/>
                                      </p:to>
                                    </p:set>
                                    <p:anim calcmode="lin" valueType="num">
                                      <p:cBhvr additive="base">
                                        <p:cTn id="64" dur="500" fill="hold"/>
                                        <p:tgtEl>
                                          <p:spTgt spid="1030"/>
                                        </p:tgtEl>
                                        <p:attrNameLst>
                                          <p:attrName>ppt_x</p:attrName>
                                        </p:attrNameLst>
                                      </p:cBhvr>
                                      <p:tavLst>
                                        <p:tav tm="0">
                                          <p:val>
                                            <p:strVal val="#ppt_x"/>
                                          </p:val>
                                        </p:tav>
                                        <p:tav tm="100000">
                                          <p:val>
                                            <p:strVal val="#ppt_x"/>
                                          </p:val>
                                        </p:tav>
                                      </p:tavLst>
                                    </p:anim>
                                    <p:anim calcmode="lin" valueType="num">
                                      <p:cBhvr additive="base">
                                        <p:cTn id="65"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246"/>
        <p:cNvGrpSpPr/>
        <p:nvPr/>
      </p:nvGrpSpPr>
      <p:grpSpPr>
        <a:xfrm>
          <a:off x="0" y="0"/>
          <a:ext cx="0" cy="0"/>
          <a:chOff x="0" y="0"/>
          <a:chExt cx="0" cy="0"/>
        </a:xfrm>
      </p:grpSpPr>
      <p:cxnSp>
        <p:nvCxnSpPr>
          <p:cNvPr id="248" name="Google Shape;248;p12"/>
          <p:cNvCxnSpPr/>
          <p:nvPr/>
        </p:nvCxnSpPr>
        <p:spPr>
          <a:xfrm>
            <a:off x="334006" y="742869"/>
            <a:ext cx="853500" cy="0"/>
          </a:xfrm>
          <a:prstGeom prst="straightConnector1">
            <a:avLst/>
          </a:prstGeom>
          <a:noFill/>
          <a:ln w="28575" cap="flat" cmpd="sng">
            <a:solidFill>
              <a:srgbClr val="00B0F0"/>
            </a:solidFill>
            <a:prstDash val="solid"/>
            <a:round/>
            <a:headEnd type="none" w="sm" len="sm"/>
            <a:tailEnd type="none" w="sm" len="sm"/>
          </a:ln>
        </p:spPr>
      </p:cxnSp>
      <p:sp>
        <p:nvSpPr>
          <p:cNvPr id="6" name="Rectangle 5">
            <a:extLst>
              <a:ext uri="{FF2B5EF4-FFF2-40B4-BE49-F238E27FC236}">
                <a16:creationId xmlns:a16="http://schemas.microsoft.com/office/drawing/2014/main" id="{721EB2C9-1254-E66A-859D-9C599A82A6F0}"/>
              </a:ext>
            </a:extLst>
          </p:cNvPr>
          <p:cNvSpPr/>
          <p:nvPr/>
        </p:nvSpPr>
        <p:spPr>
          <a:xfrm>
            <a:off x="241336" y="158094"/>
            <a:ext cx="2621230" cy="584775"/>
          </a:xfrm>
          <a:prstGeom prst="rect">
            <a:avLst/>
          </a:prstGeom>
          <a:noFill/>
        </p:spPr>
        <p:txBody>
          <a:bodyPr wrap="none" lIns="91440" tIns="45720" rIns="91440" bIns="45720">
            <a:spAutoFit/>
          </a:bodyPr>
          <a:lstStyle/>
          <a:p>
            <a:pPr algn="ctr"/>
            <a:r>
              <a:rPr lang="en-US" sz="3200" b="1" cap="none" spc="0" dirty="0">
                <a:ln w="0"/>
                <a:solidFill>
                  <a:srgbClr val="2E3966"/>
                </a:solidFill>
                <a:effectLst>
                  <a:outerShdw blurRad="38100" dist="19050" dir="2700000" algn="tl" rotWithShape="0">
                    <a:schemeClr val="dk1">
                      <a:alpha val="40000"/>
                    </a:schemeClr>
                  </a:outerShdw>
                </a:effectLst>
                <a:latin typeface="Century Gothic" panose="020B0502020202020204" pitchFamily="34" charset="0"/>
              </a:rPr>
              <a:t>How to Help</a:t>
            </a:r>
          </a:p>
        </p:txBody>
      </p:sp>
      <p:pic>
        <p:nvPicPr>
          <p:cNvPr id="9" name="Picture 8">
            <a:extLst>
              <a:ext uri="{FF2B5EF4-FFF2-40B4-BE49-F238E27FC236}">
                <a16:creationId xmlns:a16="http://schemas.microsoft.com/office/drawing/2014/main" id="{19413F9E-EEB4-4F61-2F46-F74A586AB68D}"/>
              </a:ext>
            </a:extLst>
          </p:cNvPr>
          <p:cNvPicPr>
            <a:picLocks noChangeAspect="1"/>
          </p:cNvPicPr>
          <p:nvPr/>
        </p:nvPicPr>
        <p:blipFill>
          <a:blip r:embed="rId3"/>
          <a:stretch>
            <a:fillRect/>
          </a:stretch>
        </p:blipFill>
        <p:spPr>
          <a:xfrm>
            <a:off x="6771108" y="2805007"/>
            <a:ext cx="1944577" cy="1181601"/>
          </a:xfrm>
          <a:prstGeom prst="rect">
            <a:avLst/>
          </a:prstGeom>
          <a:ln>
            <a:noFill/>
          </a:ln>
          <a:effectLst>
            <a:outerShdw blurRad="190500" algn="tl" rotWithShape="0">
              <a:srgbClr val="000000">
                <a:alpha val="70000"/>
              </a:srgbClr>
            </a:outerShdw>
          </a:effectLst>
        </p:spPr>
      </p:pic>
      <p:pic>
        <p:nvPicPr>
          <p:cNvPr id="1026" name="Picture 2" descr="Scan QR Code to download what3words app">
            <a:extLst>
              <a:ext uri="{FF2B5EF4-FFF2-40B4-BE49-F238E27FC236}">
                <a16:creationId xmlns:a16="http://schemas.microsoft.com/office/drawing/2014/main" id="{7ED8BF19-913A-B376-A5CD-6FACBA5D3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991" y="3846212"/>
            <a:ext cx="2613854" cy="654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F35BA4-FFEC-4B5F-6DCE-03A9575B9906}"/>
              </a:ext>
            </a:extLst>
          </p:cNvPr>
          <p:cNvSpPr/>
          <p:nvPr/>
        </p:nvSpPr>
        <p:spPr>
          <a:xfrm>
            <a:off x="3230924" y="1477396"/>
            <a:ext cx="2682145" cy="461665"/>
          </a:xfrm>
          <a:prstGeom prst="rect">
            <a:avLst/>
          </a:prstGeom>
          <a:noFill/>
        </p:spPr>
        <p:txBody>
          <a:bodyPr wrap="none" lIns="91440" tIns="45720" rIns="91440" bIns="45720">
            <a:spAutoFit/>
          </a:bodyPr>
          <a:lstStyle/>
          <a:p>
            <a:pPr algn="ctr"/>
            <a:r>
              <a:rPr lang="en-US" sz="2400" b="1" cap="none" spc="0" dirty="0">
                <a:ln w="0"/>
                <a:solidFill>
                  <a:schemeClr val="accent1"/>
                </a:solidFill>
                <a:effectLst>
                  <a:outerShdw blurRad="38100" dist="25400" dir="5400000" algn="ctr" rotWithShape="0">
                    <a:srgbClr val="6E747A">
                      <a:alpha val="43000"/>
                    </a:srgbClr>
                  </a:outerShdw>
                </a:effectLst>
              </a:rPr>
              <a:t>Talk</a:t>
            </a:r>
            <a:r>
              <a:rPr lang="en-US" sz="2400" b="0" cap="none" spc="0" dirty="0">
                <a:ln w="0"/>
                <a:solidFill>
                  <a:schemeClr val="accent1"/>
                </a:solidFill>
                <a:effectLst>
                  <a:outerShdw blurRad="38100" dist="25400" dir="5400000" algn="ctr" rotWithShape="0">
                    <a:srgbClr val="6E747A">
                      <a:alpha val="43000"/>
                    </a:srgbClr>
                  </a:outerShdw>
                </a:effectLst>
              </a:rPr>
              <a:t> to the person</a:t>
            </a:r>
          </a:p>
        </p:txBody>
      </p:sp>
      <p:sp>
        <p:nvSpPr>
          <p:cNvPr id="12" name="Rectangle 11">
            <a:extLst>
              <a:ext uri="{FF2B5EF4-FFF2-40B4-BE49-F238E27FC236}">
                <a16:creationId xmlns:a16="http://schemas.microsoft.com/office/drawing/2014/main" id="{B1F706D4-A895-0461-CA8B-3F5C64F3F8F3}"/>
              </a:ext>
            </a:extLst>
          </p:cNvPr>
          <p:cNvSpPr/>
          <p:nvPr/>
        </p:nvSpPr>
        <p:spPr>
          <a:xfrm>
            <a:off x="3075431" y="2707207"/>
            <a:ext cx="2993128" cy="461665"/>
          </a:xfrm>
          <a:prstGeom prst="rect">
            <a:avLst/>
          </a:prstGeom>
          <a:noFill/>
        </p:spPr>
        <p:txBody>
          <a:bodyPr wrap="none" lIns="91440" tIns="45720" rIns="91440" bIns="45720">
            <a:spAutoFit/>
          </a:bodyPr>
          <a:lstStyle/>
          <a:p>
            <a:pPr algn="ctr"/>
            <a:r>
              <a:rPr lang="en-US" sz="2400" b="1" cap="none" spc="0" dirty="0">
                <a:ln w="0"/>
                <a:solidFill>
                  <a:schemeClr val="accent1"/>
                </a:solidFill>
                <a:effectLst>
                  <a:outerShdw blurRad="38100" dist="25400" dir="5400000" algn="ctr" rotWithShape="0">
                    <a:srgbClr val="6E747A">
                      <a:alpha val="43000"/>
                    </a:srgbClr>
                  </a:outerShdw>
                </a:effectLst>
              </a:rPr>
              <a:t>Reach</a:t>
            </a:r>
            <a:r>
              <a:rPr lang="en-US" sz="2400" b="0" cap="none" spc="0" dirty="0">
                <a:ln w="0"/>
                <a:solidFill>
                  <a:schemeClr val="accent1"/>
                </a:solidFill>
                <a:effectLst>
                  <a:outerShdw blurRad="38100" dist="25400" dir="5400000" algn="ctr" rotWithShape="0">
                    <a:srgbClr val="6E747A">
                      <a:alpha val="43000"/>
                    </a:srgbClr>
                  </a:outerShdw>
                </a:effectLst>
              </a:rPr>
              <a:t> using objects</a:t>
            </a:r>
          </a:p>
        </p:txBody>
      </p:sp>
      <p:sp>
        <p:nvSpPr>
          <p:cNvPr id="13" name="Rectangle 12">
            <a:extLst>
              <a:ext uri="{FF2B5EF4-FFF2-40B4-BE49-F238E27FC236}">
                <a16:creationId xmlns:a16="http://schemas.microsoft.com/office/drawing/2014/main" id="{A297630E-30F7-0A49-F1E3-D5C69F69FAFA}"/>
              </a:ext>
            </a:extLst>
          </p:cNvPr>
          <p:cNvSpPr/>
          <p:nvPr/>
        </p:nvSpPr>
        <p:spPr>
          <a:xfrm>
            <a:off x="2786090" y="2106646"/>
            <a:ext cx="3571811" cy="461665"/>
          </a:xfrm>
          <a:prstGeom prst="rect">
            <a:avLst/>
          </a:prstGeom>
          <a:noFill/>
        </p:spPr>
        <p:txBody>
          <a:bodyPr wrap="none" lIns="91440" tIns="45720" rIns="91440" bIns="45720">
            <a:spAutoFit/>
          </a:bodyPr>
          <a:lstStyle/>
          <a:p>
            <a:pPr algn="ctr"/>
            <a:r>
              <a:rPr lang="en-US" sz="2400" b="1" cap="none" spc="0" dirty="0">
                <a:ln w="0"/>
                <a:solidFill>
                  <a:schemeClr val="accent1">
                    <a:lumMod val="50000"/>
                  </a:schemeClr>
                </a:solidFill>
                <a:effectLst>
                  <a:outerShdw blurRad="38100" dist="25400" dir="5400000" algn="ctr" rotWithShape="0">
                    <a:srgbClr val="6E747A">
                      <a:alpha val="43000"/>
                    </a:srgbClr>
                  </a:outerShdw>
                </a:effectLst>
              </a:rPr>
              <a:t>Throw</a:t>
            </a:r>
            <a:r>
              <a:rPr lang="en-US" sz="2400" b="0" cap="none" spc="0" dirty="0">
                <a:ln w="0"/>
                <a:solidFill>
                  <a:schemeClr val="accent1">
                    <a:lumMod val="50000"/>
                  </a:schemeClr>
                </a:solidFill>
                <a:effectLst>
                  <a:outerShdw blurRad="38100" dist="25400" dir="5400000" algn="ctr" rotWithShape="0">
                    <a:srgbClr val="6E747A">
                      <a:alpha val="43000"/>
                    </a:srgbClr>
                  </a:outerShdw>
                </a:effectLst>
              </a:rPr>
              <a:t> floatation </a:t>
            </a:r>
            <a:r>
              <a:rPr lang="en-US" sz="2400" dirty="0">
                <a:ln w="0"/>
                <a:solidFill>
                  <a:schemeClr val="accent1">
                    <a:lumMod val="50000"/>
                  </a:schemeClr>
                </a:solidFill>
                <a:effectLst>
                  <a:outerShdw blurRad="38100" dist="25400" dir="5400000" algn="ctr" rotWithShape="0">
                    <a:srgbClr val="6E747A">
                      <a:alpha val="43000"/>
                    </a:srgbClr>
                  </a:outerShdw>
                </a:effectLst>
              </a:rPr>
              <a:t>device</a:t>
            </a:r>
            <a:r>
              <a:rPr lang="en-US" sz="2400" b="0" cap="none" spc="0" dirty="0">
                <a:ln w="0"/>
                <a:solidFill>
                  <a:schemeClr val="accent1">
                    <a:lumMod val="50000"/>
                  </a:schemeClr>
                </a:solidFill>
                <a:effectLst>
                  <a:outerShdw blurRad="38100" dist="25400" dir="5400000" algn="ctr" rotWithShape="0">
                    <a:srgbClr val="6E747A">
                      <a:alpha val="43000"/>
                    </a:srgbClr>
                  </a:outerShdw>
                </a:effectLst>
              </a:rPr>
              <a:t>s</a:t>
            </a:r>
          </a:p>
        </p:txBody>
      </p:sp>
      <p:sp>
        <p:nvSpPr>
          <p:cNvPr id="14" name="Rectangle 13">
            <a:extLst>
              <a:ext uri="{FF2B5EF4-FFF2-40B4-BE49-F238E27FC236}">
                <a16:creationId xmlns:a16="http://schemas.microsoft.com/office/drawing/2014/main" id="{7998EBF7-B2FB-25A0-ED19-B917F570E4FD}"/>
              </a:ext>
            </a:extLst>
          </p:cNvPr>
          <p:cNvSpPr/>
          <p:nvPr/>
        </p:nvSpPr>
        <p:spPr>
          <a:xfrm>
            <a:off x="2613719" y="823173"/>
            <a:ext cx="3910045" cy="584775"/>
          </a:xfrm>
          <a:prstGeom prst="rect">
            <a:avLst/>
          </a:prstGeom>
          <a:noFill/>
        </p:spPr>
        <p:txBody>
          <a:bodyPr wrap="none" lIns="91440" tIns="45720" rIns="91440" bIns="45720">
            <a:spAutoFit/>
          </a:bodyPr>
          <a:lstStyle/>
          <a:p>
            <a:pPr algn="ctr"/>
            <a:r>
              <a:rPr lang="en-US" sz="2400" b="1" cap="none" spc="0" dirty="0">
                <a:ln w="0"/>
                <a:solidFill>
                  <a:schemeClr val="accent1">
                    <a:lumMod val="50000"/>
                  </a:schemeClr>
                </a:solidFill>
                <a:effectLst>
                  <a:outerShdw blurRad="38100" dist="25400" dir="5400000" algn="ctr" rotWithShape="0">
                    <a:srgbClr val="6E747A">
                      <a:alpha val="43000"/>
                    </a:srgbClr>
                  </a:outerShdw>
                </a:effectLst>
                <a:latin typeface="+mn-lt"/>
              </a:rPr>
              <a:t>Dial </a:t>
            </a:r>
            <a:r>
              <a:rPr lang="en-US" sz="3200" b="1" cap="none" spc="0" dirty="0">
                <a:ln w="0"/>
                <a:solidFill>
                  <a:srgbClr val="E42313"/>
                </a:solidFill>
                <a:effectLst>
                  <a:outerShdw blurRad="38100" dist="25400" dir="5400000" algn="ctr" rotWithShape="0">
                    <a:srgbClr val="6E747A">
                      <a:alpha val="43000"/>
                    </a:srgbClr>
                  </a:outerShdw>
                </a:effectLst>
                <a:latin typeface="+mn-lt"/>
              </a:rPr>
              <a:t>999</a:t>
            </a:r>
            <a:r>
              <a:rPr lang="en-US" sz="2400" b="1" cap="none" spc="0" dirty="0">
                <a:ln w="0"/>
                <a:solidFill>
                  <a:schemeClr val="accent1">
                    <a:lumMod val="50000"/>
                  </a:schemeClr>
                </a:solidFill>
                <a:effectLst>
                  <a:outerShdw blurRad="38100" dist="25400" dir="5400000" algn="ctr" rotWithShape="0">
                    <a:srgbClr val="6E747A">
                      <a:alpha val="43000"/>
                    </a:srgbClr>
                  </a:outerShdw>
                </a:effectLst>
                <a:latin typeface="+mn-lt"/>
              </a:rPr>
              <a:t> </a:t>
            </a:r>
            <a:r>
              <a:rPr lang="en-US" sz="2400" b="0" cap="none" spc="0" dirty="0">
                <a:ln w="0"/>
                <a:solidFill>
                  <a:schemeClr val="accent1">
                    <a:lumMod val="50000"/>
                  </a:schemeClr>
                </a:solidFill>
                <a:effectLst>
                  <a:outerShdw blurRad="38100" dist="25400" dir="5400000" algn="ctr" rotWithShape="0">
                    <a:srgbClr val="6E747A">
                      <a:alpha val="43000"/>
                    </a:srgbClr>
                  </a:outerShdw>
                </a:effectLst>
                <a:latin typeface="+mn-lt"/>
              </a:rPr>
              <a:t>and ask for </a:t>
            </a:r>
            <a:r>
              <a:rPr lang="en-US" sz="2400" b="1" cap="none" spc="0" dirty="0">
                <a:ln w="0"/>
                <a:solidFill>
                  <a:srgbClr val="E42313"/>
                </a:solidFill>
                <a:effectLst>
                  <a:outerShdw blurRad="38100" dist="25400" dir="5400000" algn="ctr" rotWithShape="0">
                    <a:srgbClr val="6E747A">
                      <a:alpha val="43000"/>
                    </a:srgbClr>
                  </a:outerShdw>
                </a:effectLst>
                <a:latin typeface="+mn-lt"/>
              </a:rPr>
              <a:t>FIRE</a:t>
            </a:r>
          </a:p>
        </p:txBody>
      </p:sp>
      <p:sp>
        <p:nvSpPr>
          <p:cNvPr id="15" name="Rectangle 14">
            <a:extLst>
              <a:ext uri="{FF2B5EF4-FFF2-40B4-BE49-F238E27FC236}">
                <a16:creationId xmlns:a16="http://schemas.microsoft.com/office/drawing/2014/main" id="{34A1A541-8331-6F78-2447-A248F8D3E65C}"/>
              </a:ext>
            </a:extLst>
          </p:cNvPr>
          <p:cNvSpPr/>
          <p:nvPr/>
        </p:nvSpPr>
        <p:spPr>
          <a:xfrm>
            <a:off x="3622184" y="3511094"/>
            <a:ext cx="1893467" cy="338554"/>
          </a:xfrm>
          <a:prstGeom prst="rect">
            <a:avLst/>
          </a:prstGeom>
          <a:noFill/>
        </p:spPr>
        <p:txBody>
          <a:bodyPr wrap="none" lIns="91440" tIns="45720" rIns="91440" bIns="45720">
            <a:spAutoFit/>
          </a:bodyPr>
          <a:lstStyle/>
          <a:p>
            <a:pPr algn="ctr"/>
            <a:r>
              <a:rPr lang="en-US" sz="1600" b="1" cap="none" spc="0" dirty="0">
                <a:ln w="0"/>
                <a:solidFill>
                  <a:schemeClr val="accent1">
                    <a:lumMod val="50000"/>
                  </a:schemeClr>
                </a:solidFill>
                <a:effectLst>
                  <a:outerShdw blurRad="38100" dist="25400" dir="5400000" algn="ctr" rotWithShape="0">
                    <a:srgbClr val="6E747A">
                      <a:alpha val="43000"/>
                    </a:srgbClr>
                  </a:outerShdw>
                </a:effectLst>
              </a:rPr>
              <a:t>What3Words App</a:t>
            </a:r>
          </a:p>
        </p:txBody>
      </p:sp>
      <p:pic>
        <p:nvPicPr>
          <p:cNvPr id="16" name="Picture 15">
            <a:extLst>
              <a:ext uri="{FF2B5EF4-FFF2-40B4-BE49-F238E27FC236}">
                <a16:creationId xmlns:a16="http://schemas.microsoft.com/office/drawing/2014/main" id="{B2FBE483-04B8-DBE4-4600-4A903F1E4A3F}"/>
              </a:ext>
            </a:extLst>
          </p:cNvPr>
          <p:cNvPicPr>
            <a:picLocks noChangeAspect="1"/>
          </p:cNvPicPr>
          <p:nvPr/>
        </p:nvPicPr>
        <p:blipFill rotWithShape="1">
          <a:blip r:embed="rId5"/>
          <a:srcRect b="10177"/>
          <a:stretch/>
        </p:blipFill>
        <p:spPr>
          <a:xfrm>
            <a:off x="428316" y="1357849"/>
            <a:ext cx="1944577" cy="1164463"/>
          </a:xfrm>
          <a:prstGeom prst="rect">
            <a:avLst/>
          </a:prstGeom>
          <a:ln>
            <a:noFill/>
          </a:ln>
          <a:effectLst>
            <a:outerShdw blurRad="190500" algn="tl" rotWithShape="0">
              <a:srgbClr val="000000">
                <a:alpha val="70000"/>
              </a:srgbClr>
            </a:outerShdw>
          </a:effectLst>
        </p:spPr>
      </p:pic>
      <p:sp>
        <p:nvSpPr>
          <p:cNvPr id="10" name="Google Shape;65;p2">
            <a:extLst>
              <a:ext uri="{FF2B5EF4-FFF2-40B4-BE49-F238E27FC236}">
                <a16:creationId xmlns:a16="http://schemas.microsoft.com/office/drawing/2014/main" id="{F43A585D-9481-2D73-D660-75ADA1640203}"/>
              </a:ext>
            </a:extLst>
          </p:cNvPr>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72;p2">
            <a:extLst>
              <a:ext uri="{FF2B5EF4-FFF2-40B4-BE49-F238E27FC236}">
                <a16:creationId xmlns:a16="http://schemas.microsoft.com/office/drawing/2014/main" id="{076A82AB-E33F-DDFE-6CE5-7CDC91B796FE}"/>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dirty="0">
                <a:solidFill>
                  <a:srgbClr val="F3F3F3"/>
                </a:solidFill>
                <a:latin typeface="Myriad Pro"/>
                <a:ea typeface="Helvetica Neue"/>
                <a:cs typeface="Helvetica Neue"/>
                <a:sym typeface="Helvetica Neue"/>
              </a:rPr>
              <a:t>SLIDE 4 of 10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pic>
        <p:nvPicPr>
          <p:cNvPr id="1028" name="Picture 4" descr="141 Man Calling Someone Out Loud Images, Stock Photos, 3D objects, &amp;  Vectors | Shutterstock">
            <a:extLst>
              <a:ext uri="{FF2B5EF4-FFF2-40B4-BE49-F238E27FC236}">
                <a16:creationId xmlns:a16="http://schemas.microsoft.com/office/drawing/2014/main" id="{D3887958-C626-30A1-34DE-68409878FA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737"/>
          <a:stretch/>
        </p:blipFill>
        <p:spPr bwMode="auto">
          <a:xfrm>
            <a:off x="6771107" y="1326861"/>
            <a:ext cx="1944577" cy="11644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35714A4-3505-746B-967F-0AA72C1900B7}"/>
              </a:ext>
            </a:extLst>
          </p:cNvPr>
          <p:cNvSpPr/>
          <p:nvPr/>
        </p:nvSpPr>
        <p:spPr>
          <a:xfrm>
            <a:off x="3449686" y="338024"/>
            <a:ext cx="2238113" cy="1569660"/>
          </a:xfrm>
          <a:prstGeom prst="rect">
            <a:avLst/>
          </a:prstGeom>
          <a:noFill/>
        </p:spPr>
        <p:txBody>
          <a:bodyPr wrap="none" lIns="91440" tIns="45720" rIns="91440" bIns="45720">
            <a:spAutoFit/>
          </a:bodyPr>
          <a:lstStyle/>
          <a:p>
            <a:pPr algn="ctr"/>
            <a:r>
              <a:rPr lang="en-US" sz="9600" b="1" dirty="0">
                <a:ln w="9525">
                  <a:solidFill>
                    <a:schemeClr val="bg1"/>
                  </a:solidFill>
                  <a:prstDash val="solid"/>
                </a:ln>
                <a:solidFill>
                  <a:srgbClr val="C00000"/>
                </a:solidFill>
                <a:effectLst>
                  <a:outerShdw blurRad="12700" dist="38100" dir="2700000" algn="tl" rotWithShape="0">
                    <a:srgbClr val="FF0000"/>
                  </a:outerShdw>
                </a:effectLst>
              </a:rPr>
              <a:t>999</a:t>
            </a:r>
            <a:endParaRPr lang="en-US" sz="9600" b="1" cap="none" spc="0" dirty="0">
              <a:ln w="9525">
                <a:solidFill>
                  <a:schemeClr val="bg1"/>
                </a:solidFill>
                <a:prstDash val="solid"/>
              </a:ln>
              <a:solidFill>
                <a:srgbClr val="C00000"/>
              </a:solidFill>
              <a:effectLst>
                <a:outerShdw blurRad="12700" dist="38100" dir="2700000" algn="tl" rotWithShape="0">
                  <a:srgbClr val="FF0000"/>
                </a:outerShdw>
              </a:effectLst>
            </a:endParaRPr>
          </a:p>
        </p:txBody>
      </p:sp>
      <p:pic>
        <p:nvPicPr>
          <p:cNvPr id="3" name="Picture 2" descr="Royal Life Saving Society">
            <a:extLst>
              <a:ext uri="{FF2B5EF4-FFF2-40B4-BE49-F238E27FC236}">
                <a16:creationId xmlns:a16="http://schemas.microsoft.com/office/drawing/2014/main" id="{6C2F3D62-AE10-D444-906D-2536A9F4D1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799" y="2921137"/>
            <a:ext cx="1951083" cy="1179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Google Shape;72;p2">
            <a:extLst>
              <a:ext uri="{FF2B5EF4-FFF2-40B4-BE49-F238E27FC236}">
                <a16:creationId xmlns:a16="http://schemas.microsoft.com/office/drawing/2014/main" id="{F5809765-18E3-8324-9B62-590E18430D59}"/>
              </a:ext>
            </a:extLst>
          </p:cNvPr>
          <p:cNvSpPr txBox="1"/>
          <p:nvPr/>
        </p:nvSpPr>
        <p:spPr>
          <a:xfrm>
            <a:off x="279358" y="4636925"/>
            <a:ext cx="130045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solidFill>
                  <a:schemeClr val="bg1"/>
                </a:solidFill>
                <a:latin typeface="Century Gothic" panose="020B0502020202020204" pitchFamily="34" charset="0"/>
                <a:ea typeface="Helvetica Neue"/>
                <a:cs typeface="Helvetica Neue"/>
                <a:sym typeface="Helvetica Neue"/>
              </a:rPr>
              <a:t>Water Safety</a:t>
            </a:r>
            <a:endParaRPr lang="en-GB" sz="1400" b="1" i="0" u="none" strike="noStrike" cap="none">
              <a:solidFill>
                <a:schemeClr val="bg1"/>
              </a:solidFill>
              <a:latin typeface="Century Gothic" panose="020B0502020202020204" pitchFamily="34" charset="0"/>
              <a:ea typeface="Helvetica Neue"/>
              <a:cs typeface="Helvetica Neue"/>
              <a:sym typeface="Helvetica Neue"/>
            </a:endParaRPr>
          </a:p>
        </p:txBody>
      </p:sp>
      <p:pic>
        <p:nvPicPr>
          <p:cNvPr id="23" name="Picture 22" descr="A blue and gold shield with white flowers&#10;&#10;Description automatically generated">
            <a:extLst>
              <a:ext uri="{FF2B5EF4-FFF2-40B4-BE49-F238E27FC236}">
                <a16:creationId xmlns:a16="http://schemas.microsoft.com/office/drawing/2014/main" id="{3C47AACE-A181-9108-5E23-9BA7552A504A}"/>
              </a:ext>
            </a:extLst>
          </p:cNvPr>
          <p:cNvPicPr>
            <a:picLocks noChangeAspect="1"/>
          </p:cNvPicPr>
          <p:nvPr/>
        </p:nvPicPr>
        <p:blipFill>
          <a:blip r:embed="rId8"/>
          <a:stretch>
            <a:fillRect/>
          </a:stretch>
        </p:blipFill>
        <p:spPr>
          <a:xfrm>
            <a:off x="8022394" y="206063"/>
            <a:ext cx="810972" cy="923711"/>
          </a:xfrm>
          <a:prstGeom prst="rect">
            <a:avLst/>
          </a:prstGeom>
        </p:spPr>
      </p:pic>
      <p:grpSp>
        <p:nvGrpSpPr>
          <p:cNvPr id="17" name="Group 16">
            <a:extLst>
              <a:ext uri="{FF2B5EF4-FFF2-40B4-BE49-F238E27FC236}">
                <a16:creationId xmlns:a16="http://schemas.microsoft.com/office/drawing/2014/main" id="{AB3B0D9A-66D8-56B8-36E8-0733BA6D7008}"/>
              </a:ext>
            </a:extLst>
          </p:cNvPr>
          <p:cNvGrpSpPr/>
          <p:nvPr/>
        </p:nvGrpSpPr>
        <p:grpSpPr>
          <a:xfrm>
            <a:off x="4282447" y="4556183"/>
            <a:ext cx="579107" cy="554022"/>
            <a:chOff x="7240000" y="378175"/>
            <a:chExt cx="1466100" cy="1466100"/>
          </a:xfrm>
        </p:grpSpPr>
        <p:sp>
          <p:nvSpPr>
            <p:cNvPr id="18" name="Google Shape;70;p2">
              <a:extLst>
                <a:ext uri="{FF2B5EF4-FFF2-40B4-BE49-F238E27FC236}">
                  <a16:creationId xmlns:a16="http://schemas.microsoft.com/office/drawing/2014/main" id="{3559AB6A-3B0F-B5AA-C656-DB35E966FECD}"/>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 name="Picture 19">
              <a:extLst>
                <a:ext uri="{FF2B5EF4-FFF2-40B4-BE49-F238E27FC236}">
                  <a16:creationId xmlns:a16="http://schemas.microsoft.com/office/drawing/2014/main" id="{46B22451-8F97-09FF-572D-112DC707B762}"/>
                </a:ext>
              </a:extLst>
            </p:cNvPr>
            <p:cNvPicPr>
              <a:picLocks noChangeAspect="1"/>
            </p:cNvPicPr>
            <p:nvPr/>
          </p:nvPicPr>
          <p:blipFill>
            <a:blip r:embed="rId9"/>
            <a:stretch>
              <a:fillRect/>
            </a:stretch>
          </p:blipFill>
          <p:spPr>
            <a:xfrm>
              <a:off x="7459031" y="589609"/>
              <a:ext cx="1028038" cy="1032283"/>
            </a:xfrm>
            <a:prstGeom prst="rect">
              <a:avLst/>
            </a:prstGeom>
          </p:spPr>
        </p:pic>
      </p:grpSp>
    </p:spTree>
    <p:extLst>
      <p:ext uri="{BB962C8B-B14F-4D97-AF65-F5344CB8AC3E}">
        <p14:creationId xmlns:p14="http://schemas.microsoft.com/office/powerpoint/2010/main" val="4075537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6" presetClass="emph" presetSubtype="0" fill="hold" grpId="0" nodeType="afterEffect">
                                  <p:stCondLst>
                                    <p:cond delay="0"/>
                                  </p:stCondLst>
                                  <p:childTnLst>
                                    <p:animScale>
                                      <p:cBhvr>
                                        <p:cTn id="12" dur="2000" fill="hold"/>
                                        <p:tgtEl>
                                          <p:spTgt spid="2"/>
                                        </p:tgtEl>
                                      </p:cBhvr>
                                      <p:by x="150000" y="150000"/>
                                    </p:animScale>
                                  </p:childTnLst>
                                </p:cTn>
                              </p:par>
                            </p:childTnLst>
                          </p:cTn>
                        </p:par>
                        <p:par>
                          <p:cTn id="13" fill="hold">
                            <p:stCondLst>
                              <p:cond delay="2500"/>
                            </p:stCondLst>
                            <p:childTnLst>
                              <p:par>
                                <p:cTn id="14" presetID="9" presetClass="exit" presetSubtype="0" fill="hold" grpId="1" nodeType="afterEffect">
                                  <p:stCondLst>
                                    <p:cond delay="2000"/>
                                  </p:stCondLst>
                                  <p:childTnLst>
                                    <p:animEffect transition="out" filter="dissolv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1+#ppt_w/2"/>
                                          </p:val>
                                        </p:tav>
                                        <p:tav tm="100000">
                                          <p:val>
                                            <p:strVal val="#ppt_x"/>
                                          </p:val>
                                        </p:tav>
                                      </p:tavLst>
                                    </p:anim>
                                    <p:anim calcmode="lin" valueType="num">
                                      <p:cBhvr additive="base">
                                        <p:cTn id="32" dur="500" fill="hold"/>
                                        <p:tgtEl>
                                          <p:spTgt spid="102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0-#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1+#ppt_w/2"/>
                                          </p:val>
                                        </p:tav>
                                        <p:tav tm="100000">
                                          <p:val>
                                            <p:strVal val="#ppt_x"/>
                                          </p:val>
                                        </p:tav>
                                      </p:tavLst>
                                    </p:anim>
                                    <p:anim calcmode="lin" valueType="num">
                                      <p:cBhvr additive="base">
                                        <p:cTn id="52" dur="500" fill="hold"/>
                                        <p:tgtEl>
                                          <p:spTgt spid="9"/>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1+#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cTn>
                              </p:par>
                              <p:par>
                                <p:cTn id="64" presetID="53" presetClass="entr" presetSubtype="16"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 calcmode="lin" valueType="num">
                                      <p:cBhvr>
                                        <p:cTn id="66" dur="500" fill="hold"/>
                                        <p:tgtEl>
                                          <p:spTgt spid="1026"/>
                                        </p:tgtEl>
                                        <p:attrNameLst>
                                          <p:attrName>ppt_w</p:attrName>
                                        </p:attrNameLst>
                                      </p:cBhvr>
                                      <p:tavLst>
                                        <p:tav tm="0">
                                          <p:val>
                                            <p:fltVal val="0"/>
                                          </p:val>
                                        </p:tav>
                                        <p:tav tm="100000">
                                          <p:val>
                                            <p:strVal val="#ppt_w"/>
                                          </p:val>
                                        </p:tav>
                                      </p:tavLst>
                                    </p:anim>
                                    <p:anim calcmode="lin" valueType="num">
                                      <p:cBhvr>
                                        <p:cTn id="67" dur="500" fill="hold"/>
                                        <p:tgtEl>
                                          <p:spTgt spid="1026"/>
                                        </p:tgtEl>
                                        <p:attrNameLst>
                                          <p:attrName>ppt_h</p:attrName>
                                        </p:attrNameLst>
                                      </p:cBhvr>
                                      <p:tavLst>
                                        <p:tav tm="0">
                                          <p:val>
                                            <p:fltVal val="0"/>
                                          </p:val>
                                        </p:tav>
                                        <p:tav tm="100000">
                                          <p:val>
                                            <p:strVal val="#ppt_h"/>
                                          </p:val>
                                        </p:tav>
                                      </p:tavLst>
                                    </p:anim>
                                    <p:animEffect transition="in" filter="fade">
                                      <p:cBhvr>
                                        <p:cTn id="6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 grpId="0"/>
      <p:bldP spid="2" grpId="1"/>
      <p:bldP spid="2"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246"/>
        <p:cNvGrpSpPr/>
        <p:nvPr/>
      </p:nvGrpSpPr>
      <p:grpSpPr>
        <a:xfrm>
          <a:off x="0" y="0"/>
          <a:ext cx="0" cy="0"/>
          <a:chOff x="0" y="0"/>
          <a:chExt cx="0" cy="0"/>
        </a:xfrm>
      </p:grpSpPr>
      <p:pic>
        <p:nvPicPr>
          <p:cNvPr id="2" name="Picture 1" descr="A blue and gold shield with white flowers&#10;&#10;Description automatically generated">
            <a:extLst>
              <a:ext uri="{FF2B5EF4-FFF2-40B4-BE49-F238E27FC236}">
                <a16:creationId xmlns:a16="http://schemas.microsoft.com/office/drawing/2014/main" id="{25210118-B04A-2598-7F93-B95A28B61ED7}"/>
              </a:ext>
            </a:extLst>
          </p:cNvPr>
          <p:cNvPicPr>
            <a:picLocks noChangeAspect="1"/>
          </p:cNvPicPr>
          <p:nvPr/>
        </p:nvPicPr>
        <p:blipFill>
          <a:blip r:embed="rId5"/>
          <a:stretch>
            <a:fillRect/>
          </a:stretch>
        </p:blipFill>
        <p:spPr>
          <a:xfrm>
            <a:off x="8022394" y="206063"/>
            <a:ext cx="810972" cy="923711"/>
          </a:xfrm>
          <a:prstGeom prst="rect">
            <a:avLst/>
          </a:prstGeom>
        </p:spPr>
      </p:pic>
      <p:sp>
        <p:nvSpPr>
          <p:cNvPr id="10" name="Google Shape;65;p2">
            <a:extLst>
              <a:ext uri="{FF2B5EF4-FFF2-40B4-BE49-F238E27FC236}">
                <a16:creationId xmlns:a16="http://schemas.microsoft.com/office/drawing/2014/main" id="{B831991E-A5F1-86EE-E6B6-6D6FBD019150}"/>
              </a:ext>
            </a:extLst>
          </p:cNvPr>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72;p2">
            <a:extLst>
              <a:ext uri="{FF2B5EF4-FFF2-40B4-BE49-F238E27FC236}">
                <a16:creationId xmlns:a16="http://schemas.microsoft.com/office/drawing/2014/main" id="{6BD55BBD-3B41-B8A2-F93C-036D4B2D8981}"/>
              </a:ext>
            </a:extLst>
          </p:cNvPr>
          <p:cNvSpPr txBox="1"/>
          <p:nvPr/>
        </p:nvSpPr>
        <p:spPr>
          <a:xfrm>
            <a:off x="73988" y="4617267"/>
            <a:ext cx="277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dirty="0">
                <a:solidFill>
                  <a:srgbClr val="F3F3F3"/>
                </a:solidFill>
                <a:latin typeface="Myriad Pro" panose="020B0503030403020204" pitchFamily="34" charset="0"/>
                <a:ea typeface="Helvetica Neue"/>
                <a:cs typeface="Helvetica Neue"/>
                <a:sym typeface="Helvetica Neue"/>
              </a:rPr>
              <a:t>WATER SAFETY TALK</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sp>
        <p:nvSpPr>
          <p:cNvPr id="13" name="Google Shape;72;p2">
            <a:extLst>
              <a:ext uri="{FF2B5EF4-FFF2-40B4-BE49-F238E27FC236}">
                <a16:creationId xmlns:a16="http://schemas.microsoft.com/office/drawing/2014/main" id="{AD40A0B6-F349-D91C-AA28-28A239F8BFF6}"/>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dirty="0">
                <a:solidFill>
                  <a:srgbClr val="F3F3F3"/>
                </a:solidFill>
                <a:latin typeface="Myriad Pro"/>
                <a:ea typeface="Helvetica Neue"/>
                <a:cs typeface="Helvetica Neue"/>
                <a:sym typeface="Helvetica Neue"/>
              </a:rPr>
              <a:t>SLIDE 5 of 10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grpSp>
        <p:nvGrpSpPr>
          <p:cNvPr id="14" name="Group 13">
            <a:extLst>
              <a:ext uri="{FF2B5EF4-FFF2-40B4-BE49-F238E27FC236}">
                <a16:creationId xmlns:a16="http://schemas.microsoft.com/office/drawing/2014/main" id="{4ABA3926-1E20-7306-90BA-8057FA9ADB93}"/>
              </a:ext>
            </a:extLst>
          </p:cNvPr>
          <p:cNvGrpSpPr/>
          <p:nvPr/>
        </p:nvGrpSpPr>
        <p:grpSpPr>
          <a:xfrm>
            <a:off x="4282446" y="4547481"/>
            <a:ext cx="579107" cy="554022"/>
            <a:chOff x="7240000" y="378175"/>
            <a:chExt cx="1466100" cy="1466100"/>
          </a:xfrm>
        </p:grpSpPr>
        <p:sp>
          <p:nvSpPr>
            <p:cNvPr id="15" name="Google Shape;70;p2">
              <a:extLst>
                <a:ext uri="{FF2B5EF4-FFF2-40B4-BE49-F238E27FC236}">
                  <a16:creationId xmlns:a16="http://schemas.microsoft.com/office/drawing/2014/main" id="{8C72DDF1-6867-7B41-6882-7959FB628C74}"/>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Picture 15">
              <a:extLst>
                <a:ext uri="{FF2B5EF4-FFF2-40B4-BE49-F238E27FC236}">
                  <a16:creationId xmlns:a16="http://schemas.microsoft.com/office/drawing/2014/main" id="{7B8FBC10-26AB-A299-B455-6D652A3E40B6}"/>
                </a:ext>
              </a:extLst>
            </p:cNvPr>
            <p:cNvPicPr>
              <a:picLocks noChangeAspect="1"/>
            </p:cNvPicPr>
            <p:nvPr/>
          </p:nvPicPr>
          <p:blipFill>
            <a:blip r:embed="rId6"/>
            <a:stretch>
              <a:fillRect/>
            </a:stretch>
          </p:blipFill>
          <p:spPr>
            <a:xfrm>
              <a:off x="7459031" y="589609"/>
              <a:ext cx="1028038" cy="1032283"/>
            </a:xfrm>
            <a:prstGeom prst="rect">
              <a:avLst/>
            </a:prstGeom>
          </p:spPr>
        </p:pic>
      </p:grpSp>
      <p:pic>
        <p:nvPicPr>
          <p:cNvPr id="9" name="y2mate.is - VIDEO_ How long can you hold your breath_ - RNLI Warns People to Respect the...-l20AgyZAkcs-360p-1714379646">
            <a:hlinkClick r:id="" action="ppaction://media"/>
            <a:extLst>
              <a:ext uri="{FF2B5EF4-FFF2-40B4-BE49-F238E27FC236}">
                <a16:creationId xmlns:a16="http://schemas.microsoft.com/office/drawing/2014/main" id="{E7D3946D-214D-7568-B756-8657C59DC81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0"/>
            <a:ext cx="9144000" cy="5143500"/>
          </a:xfrm>
          <a:prstGeom prst="rect">
            <a:avLst/>
          </a:prstGeom>
        </p:spPr>
      </p:pic>
    </p:spTree>
    <p:extLst>
      <p:ext uri="{BB962C8B-B14F-4D97-AF65-F5344CB8AC3E}">
        <p14:creationId xmlns:p14="http://schemas.microsoft.com/office/powerpoint/2010/main" val="2843408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601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246"/>
        <p:cNvGrpSpPr/>
        <p:nvPr/>
      </p:nvGrpSpPr>
      <p:grpSpPr>
        <a:xfrm>
          <a:off x="0" y="0"/>
          <a:ext cx="0" cy="0"/>
          <a:chOff x="0" y="0"/>
          <a:chExt cx="0" cy="0"/>
        </a:xfrm>
      </p:grpSpPr>
      <p:pic>
        <p:nvPicPr>
          <p:cNvPr id="17" name="Picture 2" descr="Scan QR Code to download what3words app">
            <a:extLst>
              <a:ext uri="{FF2B5EF4-FFF2-40B4-BE49-F238E27FC236}">
                <a16:creationId xmlns:a16="http://schemas.microsoft.com/office/drawing/2014/main" id="{72AA92D3-48B8-BA5D-6561-56F83742663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5748" y="3700024"/>
            <a:ext cx="2613854" cy="6548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ue and gold shield with white flowers&#10;&#10;Description automatically generated">
            <a:extLst>
              <a:ext uri="{FF2B5EF4-FFF2-40B4-BE49-F238E27FC236}">
                <a16:creationId xmlns:a16="http://schemas.microsoft.com/office/drawing/2014/main" id="{34B5281E-0A75-0C15-B216-DA274A3924D1}"/>
              </a:ext>
            </a:extLst>
          </p:cNvPr>
          <p:cNvPicPr>
            <a:picLocks noChangeAspect="1"/>
          </p:cNvPicPr>
          <p:nvPr/>
        </p:nvPicPr>
        <p:blipFill>
          <a:blip r:embed="rId6"/>
          <a:stretch>
            <a:fillRect/>
          </a:stretch>
        </p:blipFill>
        <p:spPr>
          <a:xfrm>
            <a:off x="8200782" y="30700"/>
            <a:ext cx="810972" cy="923711"/>
          </a:xfrm>
          <a:prstGeom prst="rect">
            <a:avLst/>
          </a:prstGeom>
        </p:spPr>
      </p:pic>
      <p:pic>
        <p:nvPicPr>
          <p:cNvPr id="6" name="Picture 5" descr="A poster of a person swimming in water&#10;&#10;Description automatically generated">
            <a:extLst>
              <a:ext uri="{FF2B5EF4-FFF2-40B4-BE49-F238E27FC236}">
                <a16:creationId xmlns:a16="http://schemas.microsoft.com/office/drawing/2014/main" id="{F6089B90-925C-0982-425F-8B51ECFC0E3C}"/>
              </a:ext>
            </a:extLst>
          </p:cNvPr>
          <p:cNvPicPr>
            <a:picLocks noChangeAspect="1"/>
          </p:cNvPicPr>
          <p:nvPr/>
        </p:nvPicPr>
        <p:blipFill>
          <a:blip r:embed="rId7"/>
          <a:stretch>
            <a:fillRect/>
          </a:stretch>
        </p:blipFill>
        <p:spPr>
          <a:xfrm>
            <a:off x="6313718" y="1113065"/>
            <a:ext cx="2698036" cy="2698036"/>
          </a:xfrm>
          <a:prstGeom prst="rect">
            <a:avLst/>
          </a:prstGeom>
        </p:spPr>
      </p:pic>
      <p:pic>
        <p:nvPicPr>
          <p:cNvPr id="3" name="Picture 2" descr="A poster with a person in the water&#10;&#10;Description automatically generated">
            <a:extLst>
              <a:ext uri="{FF2B5EF4-FFF2-40B4-BE49-F238E27FC236}">
                <a16:creationId xmlns:a16="http://schemas.microsoft.com/office/drawing/2014/main" id="{2CE0152B-D816-997B-64F8-255B9AA43B4C}"/>
              </a:ext>
            </a:extLst>
          </p:cNvPr>
          <p:cNvPicPr>
            <a:picLocks noChangeAspect="1"/>
          </p:cNvPicPr>
          <p:nvPr/>
        </p:nvPicPr>
        <p:blipFill>
          <a:blip r:embed="rId8"/>
          <a:stretch>
            <a:fillRect/>
          </a:stretch>
        </p:blipFill>
        <p:spPr>
          <a:xfrm>
            <a:off x="132246" y="1113065"/>
            <a:ext cx="2698038" cy="2698038"/>
          </a:xfrm>
          <a:prstGeom prst="rect">
            <a:avLst/>
          </a:prstGeom>
        </p:spPr>
      </p:pic>
      <p:cxnSp>
        <p:nvCxnSpPr>
          <p:cNvPr id="248" name="Google Shape;248;p12"/>
          <p:cNvCxnSpPr/>
          <p:nvPr/>
        </p:nvCxnSpPr>
        <p:spPr>
          <a:xfrm>
            <a:off x="421799" y="763450"/>
            <a:ext cx="853500" cy="0"/>
          </a:xfrm>
          <a:prstGeom prst="straightConnector1">
            <a:avLst/>
          </a:prstGeom>
          <a:noFill/>
          <a:ln w="28575" cap="flat" cmpd="sng">
            <a:solidFill>
              <a:srgbClr val="00B0F0"/>
            </a:solidFill>
            <a:prstDash val="solid"/>
            <a:round/>
            <a:headEnd type="none" w="sm" len="sm"/>
            <a:tailEnd type="none" w="sm" len="sm"/>
          </a:ln>
        </p:spPr>
      </p:cxnSp>
      <p:sp>
        <p:nvSpPr>
          <p:cNvPr id="7" name="Rectangle 6">
            <a:extLst>
              <a:ext uri="{FF2B5EF4-FFF2-40B4-BE49-F238E27FC236}">
                <a16:creationId xmlns:a16="http://schemas.microsoft.com/office/drawing/2014/main" id="{C230BBFE-7DAC-888B-C7AD-99B3090E1AAC}"/>
              </a:ext>
            </a:extLst>
          </p:cNvPr>
          <p:cNvSpPr/>
          <p:nvPr/>
        </p:nvSpPr>
        <p:spPr>
          <a:xfrm>
            <a:off x="296970" y="149975"/>
            <a:ext cx="3778599" cy="584775"/>
          </a:xfrm>
          <a:prstGeom prst="rect">
            <a:avLst/>
          </a:prstGeom>
          <a:noFill/>
        </p:spPr>
        <p:txBody>
          <a:bodyPr wrap="none" lIns="91440" tIns="45720" rIns="91440" bIns="45720">
            <a:spAutoFit/>
          </a:bodyPr>
          <a:lstStyle/>
          <a:p>
            <a:pPr algn="ctr"/>
            <a:r>
              <a:rPr lang="en-US" sz="3200" b="1" cap="none" spc="0" dirty="0">
                <a:ln w="0"/>
                <a:solidFill>
                  <a:srgbClr val="2E3966"/>
                </a:solidFill>
                <a:effectLst>
                  <a:outerShdw blurRad="38100" dist="19050" dir="2700000" algn="tl" rotWithShape="0">
                    <a:schemeClr val="dk1">
                      <a:alpha val="40000"/>
                    </a:schemeClr>
                  </a:outerShdw>
                </a:effectLst>
                <a:latin typeface="Century Gothic" panose="020B0502020202020204" pitchFamily="34" charset="0"/>
              </a:rPr>
              <a:t>Cold Water Shock</a:t>
            </a:r>
          </a:p>
        </p:txBody>
      </p:sp>
      <p:sp>
        <p:nvSpPr>
          <p:cNvPr id="8" name="Google Shape;65;p2">
            <a:extLst>
              <a:ext uri="{FF2B5EF4-FFF2-40B4-BE49-F238E27FC236}">
                <a16:creationId xmlns:a16="http://schemas.microsoft.com/office/drawing/2014/main" id="{EF0EB1E4-EF50-2B85-13D3-D4E13476EC8D}"/>
              </a:ext>
            </a:extLst>
          </p:cNvPr>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72;p2">
            <a:extLst>
              <a:ext uri="{FF2B5EF4-FFF2-40B4-BE49-F238E27FC236}">
                <a16:creationId xmlns:a16="http://schemas.microsoft.com/office/drawing/2014/main" id="{8C2B3928-313E-6F1E-9086-39D62C35B3FB}"/>
              </a:ext>
            </a:extLst>
          </p:cNvPr>
          <p:cNvSpPr txBox="1"/>
          <p:nvPr/>
        </p:nvSpPr>
        <p:spPr>
          <a:xfrm>
            <a:off x="53484" y="4636925"/>
            <a:ext cx="277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dirty="0">
                <a:solidFill>
                  <a:srgbClr val="F3F3F3"/>
                </a:solidFill>
                <a:latin typeface="Myriad Pro" panose="020B0503030403020204" pitchFamily="34" charset="0"/>
                <a:ea typeface="Helvetica Neue"/>
                <a:cs typeface="Helvetica Neue"/>
                <a:sym typeface="Helvetica Neue"/>
              </a:rPr>
              <a:t>WATER SAFETY TALK</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sp>
        <p:nvSpPr>
          <p:cNvPr id="11" name="Google Shape;72;p2">
            <a:extLst>
              <a:ext uri="{FF2B5EF4-FFF2-40B4-BE49-F238E27FC236}">
                <a16:creationId xmlns:a16="http://schemas.microsoft.com/office/drawing/2014/main" id="{ADC7CDA6-58D7-4378-0346-8A3C09BE8BFD}"/>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dirty="0">
                <a:solidFill>
                  <a:srgbClr val="F3F3F3"/>
                </a:solidFill>
                <a:latin typeface="Myriad Pro"/>
                <a:ea typeface="Helvetica Neue"/>
                <a:cs typeface="Helvetica Neue"/>
                <a:sym typeface="Helvetica Neue"/>
              </a:rPr>
              <a:t>SLIDE 6 of 10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grpSp>
        <p:nvGrpSpPr>
          <p:cNvPr id="12" name="Group 11">
            <a:extLst>
              <a:ext uri="{FF2B5EF4-FFF2-40B4-BE49-F238E27FC236}">
                <a16:creationId xmlns:a16="http://schemas.microsoft.com/office/drawing/2014/main" id="{311CAF42-09F1-C75A-A726-7580B910DCF9}"/>
              </a:ext>
            </a:extLst>
          </p:cNvPr>
          <p:cNvGrpSpPr/>
          <p:nvPr/>
        </p:nvGrpSpPr>
        <p:grpSpPr>
          <a:xfrm>
            <a:off x="4278541" y="4547481"/>
            <a:ext cx="579107" cy="554022"/>
            <a:chOff x="7240000" y="378175"/>
            <a:chExt cx="1466100" cy="1466100"/>
          </a:xfrm>
        </p:grpSpPr>
        <p:sp>
          <p:nvSpPr>
            <p:cNvPr id="13" name="Google Shape;70;p2">
              <a:extLst>
                <a:ext uri="{FF2B5EF4-FFF2-40B4-BE49-F238E27FC236}">
                  <a16:creationId xmlns:a16="http://schemas.microsoft.com/office/drawing/2014/main" id="{E46D24AC-B9E6-EB26-7EE5-D1B91F7FFF20}"/>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 name="Picture 13">
              <a:extLst>
                <a:ext uri="{FF2B5EF4-FFF2-40B4-BE49-F238E27FC236}">
                  <a16:creationId xmlns:a16="http://schemas.microsoft.com/office/drawing/2014/main" id="{2D84908A-1A12-02B0-8804-BB837E687739}"/>
                </a:ext>
              </a:extLst>
            </p:cNvPr>
            <p:cNvPicPr>
              <a:picLocks noChangeAspect="1"/>
            </p:cNvPicPr>
            <p:nvPr/>
          </p:nvPicPr>
          <p:blipFill>
            <a:blip r:embed="rId9"/>
            <a:stretch>
              <a:fillRect/>
            </a:stretch>
          </p:blipFill>
          <p:spPr>
            <a:xfrm>
              <a:off x="7459031" y="589609"/>
              <a:ext cx="1028038" cy="1032283"/>
            </a:xfrm>
            <a:prstGeom prst="rect">
              <a:avLst/>
            </a:prstGeom>
          </p:spPr>
        </p:pic>
      </p:grpSp>
      <p:pic>
        <p:nvPicPr>
          <p:cNvPr id="5" name="Picture 4">
            <a:extLst>
              <a:ext uri="{FF2B5EF4-FFF2-40B4-BE49-F238E27FC236}">
                <a16:creationId xmlns:a16="http://schemas.microsoft.com/office/drawing/2014/main" id="{3F257E94-EABF-477C-2E26-8984AC68B4B5}"/>
              </a:ext>
            </a:extLst>
          </p:cNvPr>
          <p:cNvPicPr>
            <a:picLocks noChangeAspect="1"/>
          </p:cNvPicPr>
          <p:nvPr/>
        </p:nvPicPr>
        <p:blipFill>
          <a:blip r:embed="rId10"/>
          <a:stretch>
            <a:fillRect/>
          </a:stretch>
        </p:blipFill>
        <p:spPr>
          <a:xfrm>
            <a:off x="2927726" y="1113066"/>
            <a:ext cx="3280738" cy="2305384"/>
          </a:xfrm>
          <a:prstGeom prst="rect">
            <a:avLst/>
          </a:prstGeom>
        </p:spPr>
      </p:pic>
      <p:pic>
        <p:nvPicPr>
          <p:cNvPr id="15" name="y2mate.is - Float to Live-rT57Gsomvi4-720p-1714379714">
            <a:hlinkClick r:id="" action="ppaction://media"/>
            <a:extLst>
              <a:ext uri="{FF2B5EF4-FFF2-40B4-BE49-F238E27FC236}">
                <a16:creationId xmlns:a16="http://schemas.microsoft.com/office/drawing/2014/main" id="{73BE1A6D-BB11-E5C5-E7A7-F2ADF27263B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325" y="0"/>
            <a:ext cx="9144000" cy="5143500"/>
          </a:xfrm>
          <a:prstGeom prst="rect">
            <a:avLst/>
          </a:prstGeom>
        </p:spPr>
      </p:pic>
    </p:spTree>
    <p:extLst>
      <p:ext uri="{BB962C8B-B14F-4D97-AF65-F5344CB8AC3E}">
        <p14:creationId xmlns:p14="http://schemas.microsoft.com/office/powerpoint/2010/main" val="405867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 presetClass="mediacall" presetSubtype="0" fill="hold" nodeType="withEffect">
                                  <p:stCondLst>
                                    <p:cond delay="0"/>
                                  </p:stCondLst>
                                  <p:childTnLst>
                                    <p:cmd type="call" cmd="playFrom(0.0)">
                                      <p:cBhvr>
                                        <p:cTn id="23" dur="45650" fill="hold"/>
                                        <p:tgtEl>
                                          <p:spTgt spid="15"/>
                                        </p:tgtEl>
                                      </p:cBhvr>
                                    </p:cmd>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15"/>
                                        </p:tgtEl>
                                      </p:cBhvr>
                                    </p:animEffect>
                                    <p:set>
                                      <p:cBhvr>
                                        <p:cTn id="28" dur="1" fill="hold">
                                          <p:stCondLst>
                                            <p:cond delay="499"/>
                                          </p:stCondLst>
                                        </p:cTn>
                                        <p:tgtEl>
                                          <p:spTgt spid="15"/>
                                        </p:tgtEl>
                                        <p:attrNameLst>
                                          <p:attrName>style.visibility</p:attrName>
                                        </p:attrNameLst>
                                      </p:cBhvr>
                                      <p:to>
                                        <p:strVal val="hidden"/>
                                      </p:to>
                                    </p:set>
                                    <p:cmd type="call" cmd="stop">
                                      <p:cBhvr>
                                        <p:cTn id="29" dur="1">
                                          <p:stCondLst>
                                            <p:cond delay="499"/>
                                          </p:stCondLst>
                                        </p:cTn>
                                        <p:tgtEl>
                                          <p:spTgt spid="15"/>
                                        </p:tgtEl>
                                      </p:cBhvr>
                                    </p:cmd>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2" presetClass="entr" presetSubtype="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endCondLst>
                    <p:cond evt="onNext" delay="0">
                      <p:tgtEl>
                        <p:sldTgt/>
                      </p:tgtEl>
                    </p:cond>
                  </p:end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78"/>
        <p:cNvGrpSpPr/>
        <p:nvPr/>
      </p:nvGrpSpPr>
      <p:grpSpPr>
        <a:xfrm>
          <a:off x="0" y="0"/>
          <a:ext cx="0" cy="0"/>
          <a:chOff x="0" y="0"/>
          <a:chExt cx="0" cy="0"/>
        </a:xfrm>
      </p:grpSpPr>
      <p:sp>
        <p:nvSpPr>
          <p:cNvPr id="81" name="Google Shape;81;p3"/>
          <p:cNvSpPr txBox="1"/>
          <p:nvPr/>
        </p:nvSpPr>
        <p:spPr>
          <a:xfrm>
            <a:off x="309279" y="113550"/>
            <a:ext cx="5624796"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3200" b="1" dirty="0">
                <a:solidFill>
                  <a:srgbClr val="2E3966"/>
                </a:solidFill>
                <a:latin typeface="Century Gothic" panose="020B0502020202020204" pitchFamily="34" charset="0"/>
                <a:ea typeface="Helvetica Neue"/>
                <a:cs typeface="Helvetica Neue"/>
                <a:sym typeface="Helvetica Neue"/>
              </a:rPr>
              <a:t>What can you remember?</a:t>
            </a:r>
            <a:endParaRPr sz="2400" b="1" i="0" u="none" strike="noStrike" cap="none" dirty="0">
              <a:solidFill>
                <a:srgbClr val="2E3966"/>
              </a:solidFill>
              <a:latin typeface="Century Gothic" panose="020B0502020202020204" pitchFamily="34" charset="0"/>
              <a:ea typeface="Helvetica Neue"/>
              <a:cs typeface="Helvetica Neue"/>
              <a:sym typeface="Helvetica Neue"/>
            </a:endParaRPr>
          </a:p>
        </p:txBody>
      </p:sp>
      <p:cxnSp>
        <p:nvCxnSpPr>
          <p:cNvPr id="85" name="Google Shape;85;p3"/>
          <p:cNvCxnSpPr/>
          <p:nvPr/>
        </p:nvCxnSpPr>
        <p:spPr>
          <a:xfrm>
            <a:off x="421799" y="699188"/>
            <a:ext cx="853500" cy="0"/>
          </a:xfrm>
          <a:prstGeom prst="straightConnector1">
            <a:avLst/>
          </a:prstGeom>
          <a:noFill/>
          <a:ln w="28575" cap="flat" cmpd="sng">
            <a:solidFill>
              <a:srgbClr val="00B0F0"/>
            </a:solidFill>
            <a:prstDash val="solid"/>
            <a:round/>
            <a:headEnd type="none" w="sm" len="sm"/>
            <a:tailEnd type="none" w="sm" len="sm"/>
          </a:ln>
        </p:spPr>
      </p:cxnSp>
      <p:sp>
        <p:nvSpPr>
          <p:cNvPr id="92" name="Google Shape;92;p3"/>
          <p:cNvSpPr/>
          <p:nvPr/>
        </p:nvSpPr>
        <p:spPr>
          <a:xfrm>
            <a:off x="572775" y="4045164"/>
            <a:ext cx="21375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084338" y="4045164"/>
            <a:ext cx="21375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5;p2">
            <a:extLst>
              <a:ext uri="{FF2B5EF4-FFF2-40B4-BE49-F238E27FC236}">
                <a16:creationId xmlns:a16="http://schemas.microsoft.com/office/drawing/2014/main" id="{47A0475D-F3F5-35A6-8132-2E9601FA0DEA}"/>
              </a:ext>
            </a:extLst>
          </p:cNvPr>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72;p2">
            <a:extLst>
              <a:ext uri="{FF2B5EF4-FFF2-40B4-BE49-F238E27FC236}">
                <a16:creationId xmlns:a16="http://schemas.microsoft.com/office/drawing/2014/main" id="{C0570D4E-7C36-652B-0370-9289371FE78B}"/>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dirty="0">
                <a:solidFill>
                  <a:srgbClr val="F3F3F3"/>
                </a:solidFill>
                <a:latin typeface="Myriad Pro"/>
                <a:ea typeface="Helvetica Neue"/>
                <a:cs typeface="Helvetica Neue"/>
                <a:sym typeface="Helvetica Neue"/>
              </a:rPr>
              <a:t>SLIDE 7 of 10 </a:t>
            </a:r>
            <a:endParaRPr lang="en-GB" sz="1400" b="1" i="0" u="none" strike="noStrike" cap="none" dirty="0">
              <a:solidFill>
                <a:srgbClr val="F3F3F3"/>
              </a:solidFill>
              <a:latin typeface="Myriad Pro" panose="020B0503030403020204" pitchFamily="34" charset="0"/>
              <a:ea typeface="Helvetica Neue"/>
              <a:cs typeface="Helvetica Neue"/>
              <a:sym typeface="Helvetica Neue"/>
            </a:endParaRPr>
          </a:p>
        </p:txBody>
      </p:sp>
      <p:sp>
        <p:nvSpPr>
          <p:cNvPr id="5" name="TextBox 4">
            <a:extLst>
              <a:ext uri="{FF2B5EF4-FFF2-40B4-BE49-F238E27FC236}">
                <a16:creationId xmlns:a16="http://schemas.microsoft.com/office/drawing/2014/main" id="{A736539D-BF75-65FA-8963-D66F32E33777}"/>
              </a:ext>
            </a:extLst>
          </p:cNvPr>
          <p:cNvSpPr txBox="1"/>
          <p:nvPr/>
        </p:nvSpPr>
        <p:spPr>
          <a:xfrm>
            <a:off x="1933575" y="770266"/>
            <a:ext cx="5757891"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2E3966"/>
                </a:solidFill>
              </a:rPr>
              <a:t>What number do you dial if you see someone in trouble?</a:t>
            </a:r>
          </a:p>
          <a:p>
            <a:endParaRPr lang="en-GB" sz="2400" dirty="0">
              <a:solidFill>
                <a:srgbClr val="2E3966"/>
              </a:solidFill>
            </a:endParaRPr>
          </a:p>
        </p:txBody>
      </p:sp>
      <p:pic>
        <p:nvPicPr>
          <p:cNvPr id="7" name="Picture 4" descr="141 Man Calling Someone Out Loud Images, Stock Photos, 3D objects, &amp;  Vectors | Shutterstock">
            <a:extLst>
              <a:ext uri="{FF2B5EF4-FFF2-40B4-BE49-F238E27FC236}">
                <a16:creationId xmlns:a16="http://schemas.microsoft.com/office/drawing/2014/main" id="{2A1D07D1-114E-45C3-FED2-D02C1859E4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37"/>
          <a:stretch/>
        </p:blipFill>
        <p:spPr bwMode="auto">
          <a:xfrm>
            <a:off x="7084137" y="2485471"/>
            <a:ext cx="1804979" cy="10808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12C38F1-3DD6-8FDE-CEC5-AE6F96E675F3}"/>
              </a:ext>
            </a:extLst>
          </p:cNvPr>
          <p:cNvPicPr>
            <a:picLocks noChangeAspect="1" noChangeArrowheads="1"/>
          </p:cNvPicPr>
          <p:nvPr/>
        </p:nvPicPr>
        <p:blipFill>
          <a:blip r:embed="rId4"/>
          <a:srcRect t="7094" b="7094"/>
          <a:stretch/>
        </p:blipFill>
        <p:spPr bwMode="auto">
          <a:xfrm>
            <a:off x="40998" y="3225712"/>
            <a:ext cx="1615101" cy="9671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B8478F9-65A4-AEA4-880F-DADE6B1A89DD}"/>
              </a:ext>
            </a:extLst>
          </p:cNvPr>
          <p:cNvPicPr>
            <a:picLocks noChangeAspect="1"/>
          </p:cNvPicPr>
          <p:nvPr/>
        </p:nvPicPr>
        <p:blipFill>
          <a:blip r:embed="rId5"/>
          <a:stretch>
            <a:fillRect/>
          </a:stretch>
        </p:blipFill>
        <p:spPr>
          <a:xfrm>
            <a:off x="824916" y="3800191"/>
            <a:ext cx="1171366" cy="711767"/>
          </a:xfrm>
          <a:prstGeom prst="rect">
            <a:avLst/>
          </a:prstGeom>
          <a:ln>
            <a:noFill/>
          </a:ln>
          <a:effectLst>
            <a:outerShdw blurRad="190500" algn="tl" rotWithShape="0">
              <a:srgbClr val="000000">
                <a:alpha val="70000"/>
              </a:srgbClr>
            </a:outerShdw>
          </a:effectLst>
        </p:spPr>
      </p:pic>
      <p:sp>
        <p:nvSpPr>
          <p:cNvPr id="18" name="AutoShape 4" descr="Fire Service Driver Training | Emergency Response Driver Training">
            <a:extLst>
              <a:ext uri="{FF2B5EF4-FFF2-40B4-BE49-F238E27FC236}">
                <a16:creationId xmlns:a16="http://schemas.microsoft.com/office/drawing/2014/main" id="{CB1043D0-4780-2D1E-15DC-1D7DE72F85B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AutoShape 6" descr="fire service landing page image">
            <a:extLst>
              <a:ext uri="{FF2B5EF4-FFF2-40B4-BE49-F238E27FC236}">
                <a16:creationId xmlns:a16="http://schemas.microsoft.com/office/drawing/2014/main" id="{C3C265C1-A57A-2024-5368-081F32776971}"/>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1" name="Picture 20">
            <a:extLst>
              <a:ext uri="{FF2B5EF4-FFF2-40B4-BE49-F238E27FC236}">
                <a16:creationId xmlns:a16="http://schemas.microsoft.com/office/drawing/2014/main" id="{A0882EFB-40CF-7B78-FF5A-A9021261FA5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495" y="1447344"/>
            <a:ext cx="1924050" cy="1340382"/>
          </a:xfrm>
          <a:prstGeom prst="rect">
            <a:avLst/>
          </a:prstGeom>
        </p:spPr>
      </p:pic>
      <p:sp>
        <p:nvSpPr>
          <p:cNvPr id="22" name="TextBox 21">
            <a:extLst>
              <a:ext uri="{FF2B5EF4-FFF2-40B4-BE49-F238E27FC236}">
                <a16:creationId xmlns:a16="http://schemas.microsoft.com/office/drawing/2014/main" id="{796EF717-86D3-513F-A802-EDEFAC461E53}"/>
              </a:ext>
            </a:extLst>
          </p:cNvPr>
          <p:cNvSpPr txBox="1"/>
          <p:nvPr/>
        </p:nvSpPr>
        <p:spPr>
          <a:xfrm>
            <a:off x="1939873" y="1713405"/>
            <a:ext cx="5569054" cy="1046440"/>
          </a:xfrm>
          <a:prstGeom prst="rect">
            <a:avLst/>
          </a:prstGeom>
          <a:noFill/>
        </p:spPr>
        <p:txBody>
          <a:bodyPr wrap="square" rtlCol="0">
            <a:spAutoFit/>
          </a:bodyPr>
          <a:lstStyle/>
          <a:p>
            <a:pPr marL="285750" indent="-285750">
              <a:buFont typeface="Arial" panose="020B0604020202020204" pitchFamily="34" charset="0"/>
              <a:buChar char="•"/>
            </a:pPr>
            <a:r>
              <a:rPr lang="en-GB" sz="2400" kern="100" dirty="0">
                <a:solidFill>
                  <a:srgbClr val="2E3966"/>
                </a:solidFill>
                <a:effectLst/>
                <a:latin typeface="Arial" panose="020B0604020202020204" pitchFamily="34" charset="0"/>
                <a:ea typeface="Calibri" panose="020F0502020204030204" pitchFamily="34" charset="0"/>
                <a:cs typeface="Arial" panose="020B0604020202020204" pitchFamily="34" charset="0"/>
              </a:rPr>
              <a:t>Which emergency service do you ask for when someone answers?</a:t>
            </a:r>
          </a:p>
          <a:p>
            <a:endParaRPr lang="en-GB" dirty="0"/>
          </a:p>
        </p:txBody>
      </p:sp>
      <p:sp>
        <p:nvSpPr>
          <p:cNvPr id="24" name="TextBox 23">
            <a:extLst>
              <a:ext uri="{FF2B5EF4-FFF2-40B4-BE49-F238E27FC236}">
                <a16:creationId xmlns:a16="http://schemas.microsoft.com/office/drawing/2014/main" id="{B185A938-38BE-2BB7-D154-DA5839E1962C}"/>
              </a:ext>
            </a:extLst>
          </p:cNvPr>
          <p:cNvSpPr txBox="1"/>
          <p:nvPr/>
        </p:nvSpPr>
        <p:spPr>
          <a:xfrm>
            <a:off x="1933575" y="2690779"/>
            <a:ext cx="5157591"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2E3966"/>
                </a:solidFill>
              </a:rPr>
              <a:t>How can you help keep the person in trouble, calm?</a:t>
            </a:r>
          </a:p>
        </p:txBody>
      </p:sp>
      <p:sp>
        <p:nvSpPr>
          <p:cNvPr id="25" name="TextBox 24">
            <a:extLst>
              <a:ext uri="{FF2B5EF4-FFF2-40B4-BE49-F238E27FC236}">
                <a16:creationId xmlns:a16="http://schemas.microsoft.com/office/drawing/2014/main" id="{54F3CA1B-37EC-400C-B52D-5F96A313B51A}"/>
              </a:ext>
            </a:extLst>
          </p:cNvPr>
          <p:cNvSpPr txBox="1"/>
          <p:nvPr/>
        </p:nvSpPr>
        <p:spPr>
          <a:xfrm>
            <a:off x="1911739" y="3683174"/>
            <a:ext cx="5179427"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2E3966"/>
                </a:solidFill>
              </a:rPr>
              <a:t>What other things can you do to help, if possible? </a:t>
            </a:r>
          </a:p>
        </p:txBody>
      </p:sp>
      <p:sp>
        <p:nvSpPr>
          <p:cNvPr id="6" name="Google Shape;72;p2">
            <a:extLst>
              <a:ext uri="{FF2B5EF4-FFF2-40B4-BE49-F238E27FC236}">
                <a16:creationId xmlns:a16="http://schemas.microsoft.com/office/drawing/2014/main" id="{C9983A71-4527-2CE0-6D7C-4C58D6C080A5}"/>
              </a:ext>
            </a:extLst>
          </p:cNvPr>
          <p:cNvSpPr txBox="1"/>
          <p:nvPr/>
        </p:nvSpPr>
        <p:spPr>
          <a:xfrm>
            <a:off x="279358" y="4636925"/>
            <a:ext cx="130045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solidFill>
                  <a:schemeClr val="bg1"/>
                </a:solidFill>
                <a:latin typeface="Century Gothic" panose="020B0502020202020204" pitchFamily="34" charset="0"/>
                <a:ea typeface="Helvetica Neue"/>
                <a:cs typeface="Helvetica Neue"/>
                <a:sym typeface="Helvetica Neue"/>
              </a:rPr>
              <a:t>Water Safety</a:t>
            </a:r>
            <a:endParaRPr lang="en-GB" sz="1400" b="1" i="0" u="none" strike="noStrike" cap="none">
              <a:solidFill>
                <a:schemeClr val="bg1"/>
              </a:solidFill>
              <a:latin typeface="Century Gothic" panose="020B0502020202020204" pitchFamily="34" charset="0"/>
              <a:ea typeface="Helvetica Neue"/>
              <a:cs typeface="Helvetica Neue"/>
              <a:sym typeface="Helvetica Neue"/>
            </a:endParaRPr>
          </a:p>
        </p:txBody>
      </p:sp>
      <p:pic>
        <p:nvPicPr>
          <p:cNvPr id="9" name="Picture 8" descr="A blue and gold shield with white flowers&#10;&#10;Description automatically generated">
            <a:extLst>
              <a:ext uri="{FF2B5EF4-FFF2-40B4-BE49-F238E27FC236}">
                <a16:creationId xmlns:a16="http://schemas.microsoft.com/office/drawing/2014/main" id="{2611B4BF-4D17-33A1-CA0D-97217AA14754}"/>
              </a:ext>
            </a:extLst>
          </p:cNvPr>
          <p:cNvPicPr>
            <a:picLocks noChangeAspect="1"/>
          </p:cNvPicPr>
          <p:nvPr/>
        </p:nvPicPr>
        <p:blipFill>
          <a:blip r:embed="rId7"/>
          <a:stretch>
            <a:fillRect/>
          </a:stretch>
        </p:blipFill>
        <p:spPr>
          <a:xfrm>
            <a:off x="8022394" y="206063"/>
            <a:ext cx="810972" cy="923711"/>
          </a:xfrm>
          <a:prstGeom prst="rect">
            <a:avLst/>
          </a:prstGeom>
        </p:spPr>
      </p:pic>
      <p:grpSp>
        <p:nvGrpSpPr>
          <p:cNvPr id="11" name="Group 10">
            <a:extLst>
              <a:ext uri="{FF2B5EF4-FFF2-40B4-BE49-F238E27FC236}">
                <a16:creationId xmlns:a16="http://schemas.microsoft.com/office/drawing/2014/main" id="{5A30BEC6-92A3-4050-C0D8-AA775BCA1097}"/>
              </a:ext>
            </a:extLst>
          </p:cNvPr>
          <p:cNvGrpSpPr/>
          <p:nvPr/>
        </p:nvGrpSpPr>
        <p:grpSpPr>
          <a:xfrm>
            <a:off x="4282447" y="4556183"/>
            <a:ext cx="579107" cy="554022"/>
            <a:chOff x="7240000" y="378175"/>
            <a:chExt cx="1466100" cy="1466100"/>
          </a:xfrm>
        </p:grpSpPr>
        <p:sp>
          <p:nvSpPr>
            <p:cNvPr id="12" name="Google Shape;70;p2">
              <a:extLst>
                <a:ext uri="{FF2B5EF4-FFF2-40B4-BE49-F238E27FC236}">
                  <a16:creationId xmlns:a16="http://schemas.microsoft.com/office/drawing/2014/main" id="{7DFEF8CF-BBC7-6C52-CFA2-DBD47DE42660}"/>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 name="Picture 13">
              <a:extLst>
                <a:ext uri="{FF2B5EF4-FFF2-40B4-BE49-F238E27FC236}">
                  <a16:creationId xmlns:a16="http://schemas.microsoft.com/office/drawing/2014/main" id="{33C62FE9-1434-B699-3F03-F3B2F5314C8B}"/>
                </a:ext>
              </a:extLst>
            </p:cNvPr>
            <p:cNvPicPr>
              <a:picLocks noChangeAspect="1"/>
            </p:cNvPicPr>
            <p:nvPr/>
          </p:nvPicPr>
          <p:blipFill>
            <a:blip r:embed="rId8"/>
            <a:stretch>
              <a:fillRect/>
            </a:stretch>
          </p:blipFill>
          <p:spPr>
            <a:xfrm>
              <a:off x="7459031" y="589609"/>
              <a:ext cx="1028038" cy="1032283"/>
            </a:xfrm>
            <a:prstGeom prst="rect">
              <a:avLst/>
            </a:prstGeom>
          </p:spPr>
        </p:pic>
      </p:grpSp>
      <p:pic>
        <p:nvPicPr>
          <p:cNvPr id="2050" name="Picture 2" descr="Calling 999 | First Aid Emergency Medicine">
            <a:extLst>
              <a:ext uri="{FF2B5EF4-FFF2-40B4-BE49-F238E27FC236}">
                <a16:creationId xmlns:a16="http://schemas.microsoft.com/office/drawing/2014/main" id="{CA106BD6-762A-F085-CF55-0B13DD7E609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5426" y="508350"/>
            <a:ext cx="1917940" cy="95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29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 fill="hold"/>
                                        <p:tgtEl>
                                          <p:spTgt spid="2050"/>
                                        </p:tgtEl>
                                        <p:attrNameLst>
                                          <p:attrName>ppt_w</p:attrName>
                                        </p:attrNameLst>
                                      </p:cBhvr>
                                      <p:tavLst>
                                        <p:tav tm="0">
                                          <p:val>
                                            <p:fltVal val="0"/>
                                          </p:val>
                                        </p:tav>
                                        <p:tav tm="100000">
                                          <p:val>
                                            <p:strVal val="#ppt_w"/>
                                          </p:val>
                                        </p:tav>
                                      </p:tavLst>
                                    </p:anim>
                                    <p:anim calcmode="lin" valueType="num">
                                      <p:cBhvr>
                                        <p:cTn id="14" dur="500" fill="hold"/>
                                        <p:tgtEl>
                                          <p:spTgt spid="2050"/>
                                        </p:tgtEl>
                                        <p:attrNameLst>
                                          <p:attrName>ppt_h</p:attrName>
                                        </p:attrNameLst>
                                      </p:cBhvr>
                                      <p:tavLst>
                                        <p:tav tm="0">
                                          <p:val>
                                            <p:fltVal val="0"/>
                                          </p:val>
                                        </p:tav>
                                        <p:tav tm="100000">
                                          <p:val>
                                            <p:strVal val="#ppt_h"/>
                                          </p:val>
                                        </p:tav>
                                      </p:tavLst>
                                    </p:anim>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EDF2"/>
        </a:solidFill>
        <a:effectLst/>
      </p:bgPr>
    </p:bg>
    <p:spTree>
      <p:nvGrpSpPr>
        <p:cNvPr id="1" name="Shape 78"/>
        <p:cNvGrpSpPr/>
        <p:nvPr/>
      </p:nvGrpSpPr>
      <p:grpSpPr>
        <a:xfrm>
          <a:off x="0" y="0"/>
          <a:ext cx="0" cy="0"/>
          <a:chOff x="0" y="0"/>
          <a:chExt cx="0" cy="0"/>
        </a:xfrm>
      </p:grpSpPr>
      <p:sp>
        <p:nvSpPr>
          <p:cNvPr id="81" name="Google Shape;81;p3"/>
          <p:cNvSpPr txBox="1"/>
          <p:nvPr/>
        </p:nvSpPr>
        <p:spPr>
          <a:xfrm>
            <a:off x="309279" y="113550"/>
            <a:ext cx="5299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a:solidFill>
                  <a:srgbClr val="2E3966"/>
                </a:solidFill>
                <a:latin typeface="Century Gothic" panose="020B0502020202020204" pitchFamily="34" charset="0"/>
                <a:ea typeface="Helvetica Neue"/>
                <a:cs typeface="Helvetica Neue"/>
                <a:sym typeface="Helvetica Neue"/>
              </a:rPr>
              <a:t>Remember</a:t>
            </a:r>
            <a:r>
              <a:rPr lang="en-GB" sz="2400" b="1" i="0" u="none" strike="noStrike" cap="none">
                <a:solidFill>
                  <a:srgbClr val="2E3966"/>
                </a:solidFill>
                <a:latin typeface="Century Gothic" panose="020B0502020202020204" pitchFamily="34" charset="0"/>
                <a:ea typeface="Helvetica Neue"/>
                <a:cs typeface="Helvetica Neue"/>
                <a:sym typeface="Helvetica Neue"/>
              </a:rPr>
              <a:t>….</a:t>
            </a:r>
            <a:endParaRPr sz="2400" b="1" i="0" u="none" strike="noStrike" cap="none">
              <a:solidFill>
                <a:srgbClr val="2E3966"/>
              </a:solidFill>
              <a:latin typeface="Century Gothic" panose="020B0502020202020204" pitchFamily="34" charset="0"/>
              <a:ea typeface="Helvetica Neue"/>
              <a:cs typeface="Helvetica Neue"/>
              <a:sym typeface="Helvetica Neue"/>
            </a:endParaRPr>
          </a:p>
        </p:txBody>
      </p:sp>
      <p:cxnSp>
        <p:nvCxnSpPr>
          <p:cNvPr id="85" name="Google Shape;85;p3"/>
          <p:cNvCxnSpPr/>
          <p:nvPr/>
        </p:nvCxnSpPr>
        <p:spPr>
          <a:xfrm>
            <a:off x="421799" y="699188"/>
            <a:ext cx="853500" cy="0"/>
          </a:xfrm>
          <a:prstGeom prst="straightConnector1">
            <a:avLst/>
          </a:prstGeom>
          <a:noFill/>
          <a:ln w="28575" cap="flat" cmpd="sng">
            <a:solidFill>
              <a:srgbClr val="00B0F0"/>
            </a:solidFill>
            <a:prstDash val="solid"/>
            <a:round/>
            <a:headEnd type="none" w="sm" len="sm"/>
            <a:tailEnd type="none" w="sm" len="sm"/>
          </a:ln>
        </p:spPr>
      </p:cxnSp>
      <p:sp>
        <p:nvSpPr>
          <p:cNvPr id="87" name="Google Shape;87;p3"/>
          <p:cNvSpPr/>
          <p:nvPr/>
        </p:nvSpPr>
        <p:spPr>
          <a:xfrm>
            <a:off x="152400" y="1155533"/>
            <a:ext cx="8839200" cy="3281618"/>
          </a:xfrm>
          <a:prstGeom prst="flowChartAlternateProcess">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3"/>
          <p:cNvSpPr/>
          <p:nvPr/>
        </p:nvSpPr>
        <p:spPr>
          <a:xfrm>
            <a:off x="572775" y="4045164"/>
            <a:ext cx="21375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084338" y="4045164"/>
            <a:ext cx="21375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595901" y="4045164"/>
            <a:ext cx="21375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C3230537-1FD8-9D4A-655E-D8D53F372CD0}"/>
              </a:ext>
            </a:extLst>
          </p:cNvPr>
          <p:cNvPicPr>
            <a:picLocks noChangeAspect="1"/>
          </p:cNvPicPr>
          <p:nvPr/>
        </p:nvPicPr>
        <p:blipFill>
          <a:blip r:embed="rId3"/>
          <a:stretch>
            <a:fillRect/>
          </a:stretch>
        </p:blipFill>
        <p:spPr>
          <a:xfrm>
            <a:off x="3018540" y="1406809"/>
            <a:ext cx="3099279" cy="2177873"/>
          </a:xfrm>
          <a:prstGeom prst="rect">
            <a:avLst/>
          </a:prstGeom>
        </p:spPr>
      </p:pic>
      <p:pic>
        <p:nvPicPr>
          <p:cNvPr id="9" name="Picture 2" descr="Scan QR Code to download what3words app">
            <a:extLst>
              <a:ext uri="{FF2B5EF4-FFF2-40B4-BE49-F238E27FC236}">
                <a16:creationId xmlns:a16="http://schemas.microsoft.com/office/drawing/2014/main" id="{1F94B63D-8D26-2571-01A3-7F4711FA97E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5748" y="3700024"/>
            <a:ext cx="2613854" cy="65482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65;p2">
            <a:extLst>
              <a:ext uri="{FF2B5EF4-FFF2-40B4-BE49-F238E27FC236}">
                <a16:creationId xmlns:a16="http://schemas.microsoft.com/office/drawing/2014/main" id="{47A0475D-F3F5-35A6-8132-2E9601FA0DEA}"/>
              </a:ext>
            </a:extLst>
          </p:cNvPr>
          <p:cNvSpPr/>
          <p:nvPr/>
        </p:nvSpPr>
        <p:spPr>
          <a:xfrm>
            <a:off x="0" y="4530425"/>
            <a:ext cx="9144000" cy="613200"/>
          </a:xfrm>
          <a:prstGeom prst="rect">
            <a:avLst/>
          </a:prstGeom>
          <a:solidFill>
            <a:srgbClr val="2E3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72;p2">
            <a:extLst>
              <a:ext uri="{FF2B5EF4-FFF2-40B4-BE49-F238E27FC236}">
                <a16:creationId xmlns:a16="http://schemas.microsoft.com/office/drawing/2014/main" id="{C0570D4E-7C36-652B-0370-9289371FE78B}"/>
              </a:ext>
            </a:extLst>
          </p:cNvPr>
          <p:cNvSpPr txBox="1"/>
          <p:nvPr/>
        </p:nvSpPr>
        <p:spPr>
          <a:xfrm>
            <a:off x="6112316" y="4624392"/>
            <a:ext cx="27768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rgbClr val="F3F3F3"/>
                </a:solidFill>
                <a:latin typeface="Myriad Pro"/>
                <a:ea typeface="Helvetica Neue"/>
                <a:cs typeface="Helvetica Neue"/>
                <a:sym typeface="Helvetica Neue"/>
              </a:rPr>
              <a:t>SLIDE 8 of 10 </a:t>
            </a:r>
            <a:endParaRPr lang="en-GB" sz="1400" b="1" i="0" u="none" strike="noStrike" cap="none">
              <a:solidFill>
                <a:srgbClr val="F3F3F3"/>
              </a:solidFill>
              <a:latin typeface="Myriad Pro" panose="020B0503030403020204" pitchFamily="34" charset="0"/>
              <a:ea typeface="Helvetica Neue"/>
              <a:cs typeface="Helvetica Neue"/>
              <a:sym typeface="Helvetica Neue"/>
            </a:endParaRPr>
          </a:p>
        </p:txBody>
      </p:sp>
      <p:grpSp>
        <p:nvGrpSpPr>
          <p:cNvPr id="5" name="Group 4">
            <a:extLst>
              <a:ext uri="{FF2B5EF4-FFF2-40B4-BE49-F238E27FC236}">
                <a16:creationId xmlns:a16="http://schemas.microsoft.com/office/drawing/2014/main" id="{FF81C2AB-17DF-FFF4-A8B8-168EEF7D2A4A}"/>
              </a:ext>
            </a:extLst>
          </p:cNvPr>
          <p:cNvGrpSpPr/>
          <p:nvPr/>
        </p:nvGrpSpPr>
        <p:grpSpPr>
          <a:xfrm>
            <a:off x="4005130" y="4556183"/>
            <a:ext cx="579107" cy="554022"/>
            <a:chOff x="7240000" y="378175"/>
            <a:chExt cx="1466100" cy="1466100"/>
          </a:xfrm>
        </p:grpSpPr>
        <p:sp>
          <p:nvSpPr>
            <p:cNvPr id="6" name="Google Shape;70;p2">
              <a:extLst>
                <a:ext uri="{FF2B5EF4-FFF2-40B4-BE49-F238E27FC236}">
                  <a16:creationId xmlns:a16="http://schemas.microsoft.com/office/drawing/2014/main" id="{1BF9D845-2B94-DEE0-1624-3C63C66E485C}"/>
                </a:ext>
              </a:extLst>
            </p:cNvPr>
            <p:cNvSpPr/>
            <p:nvPr/>
          </p:nvSpPr>
          <p:spPr>
            <a:xfrm>
              <a:off x="7240000" y="378175"/>
              <a:ext cx="1466100" cy="1466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AF6741FE-4DC3-BAA3-2153-DB60B17C0C42}"/>
                </a:ext>
              </a:extLst>
            </p:cNvPr>
            <p:cNvPicPr>
              <a:picLocks noChangeAspect="1"/>
            </p:cNvPicPr>
            <p:nvPr/>
          </p:nvPicPr>
          <p:blipFill>
            <a:blip r:embed="rId5"/>
            <a:stretch>
              <a:fillRect/>
            </a:stretch>
          </p:blipFill>
          <p:spPr>
            <a:xfrm>
              <a:off x="7459031" y="589609"/>
              <a:ext cx="1028038" cy="1032283"/>
            </a:xfrm>
            <a:prstGeom prst="rect">
              <a:avLst/>
            </a:prstGeom>
          </p:spPr>
        </p:pic>
      </p:grpSp>
      <p:sp>
        <p:nvSpPr>
          <p:cNvPr id="8" name="Google Shape;72;p2">
            <a:extLst>
              <a:ext uri="{FF2B5EF4-FFF2-40B4-BE49-F238E27FC236}">
                <a16:creationId xmlns:a16="http://schemas.microsoft.com/office/drawing/2014/main" id="{5A4C3557-C247-896F-61FA-AA69AC615A44}"/>
              </a:ext>
            </a:extLst>
          </p:cNvPr>
          <p:cNvSpPr txBox="1"/>
          <p:nvPr/>
        </p:nvSpPr>
        <p:spPr>
          <a:xfrm>
            <a:off x="279358" y="4636925"/>
            <a:ext cx="130045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b="1">
                <a:solidFill>
                  <a:schemeClr val="bg1"/>
                </a:solidFill>
                <a:latin typeface="Century Gothic" panose="020B0502020202020204" pitchFamily="34" charset="0"/>
                <a:ea typeface="Helvetica Neue"/>
                <a:cs typeface="Helvetica Neue"/>
                <a:sym typeface="Helvetica Neue"/>
              </a:rPr>
              <a:t>Water Safety</a:t>
            </a:r>
            <a:endParaRPr lang="en-GB" sz="1400" b="1" i="0" u="none" strike="noStrike" cap="none">
              <a:solidFill>
                <a:schemeClr val="bg1"/>
              </a:solidFill>
              <a:latin typeface="Century Gothic" panose="020B0502020202020204" pitchFamily="34" charset="0"/>
              <a:ea typeface="Helvetica Neue"/>
              <a:cs typeface="Helvetica Neue"/>
              <a:sym typeface="Helvetica Neue"/>
            </a:endParaRPr>
          </a:p>
        </p:txBody>
      </p:sp>
      <p:pic>
        <p:nvPicPr>
          <p:cNvPr id="20" name="Picture 19" descr="A poster with a person in the water&#10;&#10;Description automatically generated">
            <a:extLst>
              <a:ext uri="{FF2B5EF4-FFF2-40B4-BE49-F238E27FC236}">
                <a16:creationId xmlns:a16="http://schemas.microsoft.com/office/drawing/2014/main" id="{8D7DEEC5-B8CA-E67D-35FF-E0CCD9E3917C}"/>
              </a:ext>
            </a:extLst>
          </p:cNvPr>
          <p:cNvPicPr>
            <a:picLocks noChangeAspect="1"/>
          </p:cNvPicPr>
          <p:nvPr/>
        </p:nvPicPr>
        <p:blipFill>
          <a:blip r:embed="rId6"/>
          <a:stretch>
            <a:fillRect/>
          </a:stretch>
        </p:blipFill>
        <p:spPr>
          <a:xfrm>
            <a:off x="368976" y="1423827"/>
            <a:ext cx="2519322" cy="2519322"/>
          </a:xfrm>
          <a:prstGeom prst="rect">
            <a:avLst/>
          </a:prstGeom>
        </p:spPr>
      </p:pic>
      <p:pic>
        <p:nvPicPr>
          <p:cNvPr id="23" name="Picture 22" descr="A poster of a person swimming in water&#10;&#10;Description automatically generated">
            <a:extLst>
              <a:ext uri="{FF2B5EF4-FFF2-40B4-BE49-F238E27FC236}">
                <a16:creationId xmlns:a16="http://schemas.microsoft.com/office/drawing/2014/main" id="{2F2298D7-47D2-2ADB-A69A-7600F8EDDCC0}"/>
              </a:ext>
            </a:extLst>
          </p:cNvPr>
          <p:cNvPicPr>
            <a:picLocks noChangeAspect="1"/>
          </p:cNvPicPr>
          <p:nvPr/>
        </p:nvPicPr>
        <p:blipFill>
          <a:blip r:embed="rId7"/>
          <a:stretch>
            <a:fillRect/>
          </a:stretch>
        </p:blipFill>
        <p:spPr>
          <a:xfrm>
            <a:off x="6271459" y="1406809"/>
            <a:ext cx="2519322" cy="2519322"/>
          </a:xfrm>
          <a:prstGeom prst="rect">
            <a:avLst/>
          </a:prstGeom>
        </p:spPr>
      </p:pic>
      <p:pic>
        <p:nvPicPr>
          <p:cNvPr id="24" name="Picture 23" descr="A blue and gold shield with white flowers&#10;&#10;Description automatically generated">
            <a:extLst>
              <a:ext uri="{FF2B5EF4-FFF2-40B4-BE49-F238E27FC236}">
                <a16:creationId xmlns:a16="http://schemas.microsoft.com/office/drawing/2014/main" id="{61ECBA90-B574-57FB-A13C-2969DE439FB4}"/>
              </a:ext>
            </a:extLst>
          </p:cNvPr>
          <p:cNvPicPr>
            <a:picLocks noChangeAspect="1"/>
          </p:cNvPicPr>
          <p:nvPr/>
        </p:nvPicPr>
        <p:blipFill>
          <a:blip r:embed="rId8"/>
          <a:stretch>
            <a:fillRect/>
          </a:stretch>
        </p:blipFill>
        <p:spPr>
          <a:xfrm>
            <a:off x="8022394" y="206063"/>
            <a:ext cx="810972" cy="923711"/>
          </a:xfrm>
          <a:prstGeom prst="rect">
            <a:avLst/>
          </a:prstGeom>
        </p:spPr>
      </p:pic>
    </p:spTree>
    <p:extLst>
      <p:ext uri="{BB962C8B-B14F-4D97-AF65-F5344CB8AC3E}">
        <p14:creationId xmlns:p14="http://schemas.microsoft.com/office/powerpoint/2010/main" val="2086013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D5E6443F1CF74EAA134630D9B0CBB6" ma:contentTypeVersion="14" ma:contentTypeDescription="Create a new document." ma:contentTypeScope="" ma:versionID="88d8431e4dcf762a53099f1d677b194b">
  <xsd:schema xmlns:xsd="http://www.w3.org/2001/XMLSchema" xmlns:xs="http://www.w3.org/2001/XMLSchema" xmlns:p="http://schemas.microsoft.com/office/2006/metadata/properties" xmlns:ns2="cca10fea-5a97-4c2d-9686-22fbc9480700" xmlns:ns3="5aa672eb-7ff3-4727-8d62-80aafbf7a6f0" targetNamespace="http://schemas.microsoft.com/office/2006/metadata/properties" ma:root="true" ma:fieldsID="05bd8a04d3cbfff6b4ee2649762697e0" ns2:_="" ns3:_="">
    <xsd:import namespace="cca10fea-5a97-4c2d-9686-22fbc9480700"/>
    <xsd:import namespace="5aa672eb-7ff3-4727-8d62-80aafbf7a6f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10fea-5a97-4c2d-9686-22fbc94807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4c8af1b-12d3-4563-8a22-dcb50677e06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a672eb-7ff3-4727-8d62-80aafbf7a6f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a10fea-5a97-4c2d-9686-22fbc9480700">
      <Terms xmlns="http://schemas.microsoft.com/office/infopath/2007/PartnerControls"/>
    </lcf76f155ced4ddcb4097134ff3c332f>
    <SharedWithUsers xmlns="5aa672eb-7ff3-4727-8d62-80aafbf7a6f0">
      <UserInfo>
        <DisplayName>Daniel Butterfield</DisplayName>
        <AccountId>71</AccountId>
        <AccountType/>
      </UserInfo>
      <UserInfo>
        <DisplayName>Andrew Shaw</DisplayName>
        <AccountId>104</AccountId>
        <AccountType/>
      </UserInfo>
      <UserInfo>
        <DisplayName>Andy Flynn</DisplayName>
        <AccountId>102</AccountId>
        <AccountType/>
      </UserInfo>
      <UserInfo>
        <DisplayName>Asif Mahroof</DisplayName>
        <AccountId>103</AccountId>
        <AccountType/>
      </UserInfo>
      <UserInfo>
        <DisplayName>Christopher Bell</DisplayName>
        <AccountId>53</AccountId>
        <AccountType/>
      </UserInfo>
      <UserInfo>
        <DisplayName>Imran Ali</DisplayName>
        <AccountId>101</AccountId>
        <AccountType/>
      </UserInfo>
      <UserInfo>
        <DisplayName>Jimmy Fitt</DisplayName>
        <AccountId>100</AccountId>
        <AccountType/>
      </UserInfo>
      <UserInfo>
        <DisplayName>Sam Moxon</DisplayName>
        <AccountId>144</AccountId>
        <AccountType/>
      </UserInfo>
      <UserInfo>
        <DisplayName>Lara Terry</DisplayName>
        <AccountId>342</AccountId>
        <AccountType/>
      </UserInfo>
      <UserInfo>
        <DisplayName>Michelle Rhodes</DisplayName>
        <AccountId>17</AccountId>
        <AccountType/>
      </UserInfo>
      <UserInfo>
        <DisplayName>Lucy Price</DisplayName>
        <AccountId>346</AccountId>
        <AccountType/>
      </UserInfo>
      <UserInfo>
        <DisplayName>Sarah Greig</DisplayName>
        <AccountId>348</AccountId>
        <AccountType/>
      </UserInfo>
    </SharedWithUsers>
  </documentManagement>
</p:properties>
</file>

<file path=customXml/itemProps1.xml><?xml version="1.0" encoding="utf-8"?>
<ds:datastoreItem xmlns:ds="http://schemas.openxmlformats.org/officeDocument/2006/customXml" ds:itemID="{FA46BE8B-63CE-48EA-AD65-45237512E10D}">
  <ds:schemaRefs>
    <ds:schemaRef ds:uri="http://schemas.microsoft.com/sharepoint/v3/contenttype/forms"/>
  </ds:schemaRefs>
</ds:datastoreItem>
</file>

<file path=customXml/itemProps2.xml><?xml version="1.0" encoding="utf-8"?>
<ds:datastoreItem xmlns:ds="http://schemas.openxmlformats.org/officeDocument/2006/customXml" ds:itemID="{9A176235-3FD3-4634-AEFA-B27E3D2917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a10fea-5a97-4c2d-9686-22fbc9480700"/>
    <ds:schemaRef ds:uri="5aa672eb-7ff3-4727-8d62-80aafbf7a6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38DB7D-3812-4E6D-A349-A0BCCCDA3019}">
  <ds:schemaRefs>
    <ds:schemaRef ds:uri="http://purl.org/dc/dcmitype/"/>
    <ds:schemaRef ds:uri="http://purl.org/dc/terms/"/>
    <ds:schemaRef ds:uri="http://schemas.microsoft.com/office/2006/metadata/properties"/>
    <ds:schemaRef ds:uri="http://schemas.microsoft.com/office/2006/documentManagement/types"/>
    <ds:schemaRef ds:uri="http://purl.org/dc/elements/1.1/"/>
    <ds:schemaRef ds:uri="5aa672eb-7ff3-4727-8d62-80aafbf7a6f0"/>
    <ds:schemaRef ds:uri="http://www.w3.org/XML/1998/namespace"/>
    <ds:schemaRef ds:uri="http://schemas.microsoft.com/office/infopath/2007/PartnerControls"/>
    <ds:schemaRef ds:uri="http://schemas.openxmlformats.org/package/2006/metadata/core-properties"/>
    <ds:schemaRef ds:uri="cca10fea-5a97-4c2d-9686-22fbc9480700"/>
  </ds:schemaRefs>
</ds:datastoreItem>
</file>

<file path=docProps/app.xml><?xml version="1.0" encoding="utf-8"?>
<Properties xmlns="http://schemas.openxmlformats.org/officeDocument/2006/extended-properties" xmlns:vt="http://schemas.openxmlformats.org/officeDocument/2006/docPropsVTypes">
  <Template/>
  <TotalTime>2672</TotalTime>
  <Words>1684</Words>
  <Application>Microsoft Office PowerPoint</Application>
  <PresentationFormat>On-screen Show (16:9)</PresentationFormat>
  <Paragraphs>225</Paragraphs>
  <Slides>11</Slides>
  <Notes>11</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Schofield</dc:creator>
  <cp:lastModifiedBy>Amanda Lister</cp:lastModifiedBy>
  <cp:revision>7</cp:revision>
  <dcterms:modified xsi:type="dcterms:W3CDTF">2024-05-21T09:01:21Z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0x010100ADD5E6443F1CF74EAA134630D9B0CBB6</vt:lpwstr>
  </property>
  <property fmtid="{D5CDD505-2E9C-101B-9397-08002B2CF9AE}" pid="3" name="CentralTeamDocuments">
    <vt:lpwstr/>
  </property>
  <property fmtid="{D5CDD505-2E9C-101B-9397-08002B2CF9AE}" pid="4" name="TaxCatchAll">
    <vt:lpwstr/>
  </property>
  <property fmtid="{D5CDD505-2E9C-101B-9397-08002B2CF9AE}" pid="5" name="Bespoken Intervention">
    <vt:lpwstr/>
  </property>
  <property fmtid="{D5CDD505-2E9C-101B-9397-08002B2CF9AE}" pid="6" name="General Resources">
    <vt:lpwstr>390;#Water safety|c0ff0cc9-21b7-47e1-bdd2-95fe22854ac8</vt:lpwstr>
  </property>
  <property fmtid="{D5CDD505-2E9C-101B-9397-08002B2CF9AE}" pid="7" name="_dlc_DocIdItemGuid">
    <vt:lpwstr>8c114e8e-5eeb-485f-89c5-0b8bf25e6829</vt:lpwstr>
  </property>
  <property fmtid="{D5CDD505-2E9C-101B-9397-08002B2CF9AE}" pid="8" name="a3c4352bc93d4b048de27fbcba77b2a1">
    <vt:lpwstr>Water safetyc0ff0cc9-21b7-47e1-bdd2-95fe22854ac8</vt:lpwstr>
  </property>
  <property fmtid="{D5CDD505-2E9C-101B-9397-08002B2CF9AE}" pid="9" name="MediaServiceImageTags">
    <vt:lpwstr/>
  </property>
  <property fmtid="{D5CDD505-2E9C-101B-9397-08002B2CF9AE}" pid="10" name="SharedWithUsers">
    <vt:lpwstr>71;#Amanda Lister</vt:lpwstr>
  </property>
</Properties>
</file>